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5143500" type="screen16x9"/>
  <p:notesSz cx="6858000" cy="9144000"/>
  <p:embeddedFontLst>
    <p:embeddedFont>
      <p:font typeface="Lobster"/>
      <p:regular r:id="rId38"/>
    </p:embeddedFont>
    <p:embeddedFont>
      <p:font typeface="EB Garamond" panose="020B0604020202020204" charset="0"/>
      <p:regular r:id="rId39"/>
      <p:bold r:id="rId40"/>
      <p:italic r:id="rId41"/>
      <p:boldItalic r:id="rId42"/>
    </p:embeddedFont>
    <p:embeddedFont>
      <p:font typeface="Tahoma" panose="020B0604030504040204" pitchFamily="34" charset="0"/>
      <p:regular r:id="rId43"/>
      <p:bold r:id="rId44"/>
    </p:embeddedFont>
    <p:embeddedFont>
      <p:font typeface="Montserrat" panose="020B0604020202020204" charset="-94"/>
      <p:regular r:id="rId45"/>
      <p:bold r:id="rId46"/>
      <p:italic r:id="rId47"/>
      <p:boldItalic r:id="rId48"/>
    </p:embeddedFont>
    <p:embeddedFont>
      <p:font typeface="Lato" panose="020B0604020202020204" charset="-94"/>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9" d="100"/>
          <a:sy n="139" d="100"/>
        </p:scale>
        <p:origin x="72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4fe66f3e3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4fe66f3e3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44fe66f3e3_0_8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44fe66f3e3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44fe66f3e3_0_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44fe66f3e3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44fe66f3e3_0_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44fe66f3e3_0_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4fe66f3e3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4fe66f3e3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4fe66f3e3_0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44fe66f3e3_0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4fe66f3e3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4fe66f3e3_0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4fe66f3e3_0_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4fe66f3e3_0_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4fe66f3e3_0_8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4fe66f3e3_0_8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44fe66f3e3_0_8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44fe66f3e3_0_8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4fe66f3e3_0_7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4fe66f3e3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4fe66f3e3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44fe66f3e3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44fe66f3e3_0_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44fe66f3e3_0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4fe66f3e3_0_9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4fe66f3e3_0_9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44fe66f3e3_0_9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44fe66f3e3_0_9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44fe66f3e3_0_9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44fe66f3e3_0_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44fe66f3e3_0_9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44fe66f3e3_0_9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44fe66f3e3_0_9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44fe66f3e3_0_9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44fe66f3e3_0_9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44fe66f3e3_0_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44fe66f3e3_0_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44fe66f3e3_0_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44fe66f3e3_0_9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44fe66f3e3_0_9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44fe66f3e3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44fe66f3e3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44fe66f3e3_0_9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44fe66f3e3_0_9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44fe66f3e3_0_9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44fe66f3e3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44fe66f3e3_0_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44fe66f3e3_0_9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44fe66f3e3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44fe66f3e3_0_9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44fe66f3e3_0_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44fe66f3e3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44fe66f3e3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g44fe66f3e3_0_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44fe66f3e3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44fe66f3e3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44fe66f3e3_0_7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44fe66f3e3_0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4fe66f3e3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4fe66f3e3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4fe66f3e3_0_8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4fe66f3e3_0_8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44fe66f3e3_0_8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44fe66f3e3_0_8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4fe66f3e3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4fe66f3e3_0_8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160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160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t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4"/>
          <p:cNvSpPr txBox="1">
            <a:spLocks noGrp="1"/>
          </p:cNvSpPr>
          <p:nvPr>
            <p:ph type="ctrTitle"/>
          </p:nvPr>
        </p:nvSpPr>
        <p:spPr>
          <a:xfrm>
            <a:off x="3195750" y="1578400"/>
            <a:ext cx="5727900" cy="157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FF3300"/>
              </a:buClr>
              <a:buSzPts val="3200"/>
              <a:buFont typeface="Tahoma"/>
              <a:buNone/>
            </a:pPr>
            <a:r>
              <a:rPr lang="tr" sz="3900" b="1">
                <a:solidFill>
                  <a:srgbClr val="FF3300"/>
                </a:solidFill>
                <a:latin typeface="Tahoma"/>
                <a:ea typeface="Tahoma"/>
                <a:cs typeface="Tahoma"/>
                <a:sym typeface="Tahoma"/>
              </a:rPr>
              <a:t>VERİMLİ DERS ÇALIŞMA TEKNİKLERİ</a:t>
            </a:r>
            <a:endParaRPr sz="3900"/>
          </a:p>
        </p:txBody>
      </p:sp>
      <p:sp>
        <p:nvSpPr>
          <p:cNvPr id="139" name="Google Shape;139;p14"/>
          <p:cNvSpPr txBox="1">
            <a:spLocks noGrp="1"/>
          </p:cNvSpPr>
          <p:nvPr>
            <p:ph type="subTitle" idx="1"/>
          </p:nvPr>
        </p:nvSpPr>
        <p:spPr>
          <a:xfrm>
            <a:off x="4898225" y="3909925"/>
            <a:ext cx="3656400" cy="5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1400" b="1"/>
              <a:t>Kumluca Rehberlik ve Araştırma Merkezi</a:t>
            </a:r>
            <a:endParaRPr sz="14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3"/>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Verimli Ders Çalışma Nedir?</a:t>
            </a:r>
            <a:endParaRPr/>
          </a:p>
        </p:txBody>
      </p:sp>
      <p:sp>
        <p:nvSpPr>
          <p:cNvPr id="198" name="Google Shape;198;p23"/>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Autofit/>
          </a:bodyPr>
          <a:lstStyle/>
          <a:p>
            <a:pPr marL="342900" lvl="0" indent="-292100" algn="l" rtl="0">
              <a:lnSpc>
                <a:spcPct val="100000"/>
              </a:lnSpc>
              <a:spcBef>
                <a:spcPts val="640"/>
              </a:spcBef>
              <a:spcAft>
                <a:spcPts val="0"/>
              </a:spcAft>
              <a:buClr>
                <a:srgbClr val="FF0000"/>
              </a:buClr>
              <a:buSzPts val="2400"/>
              <a:buFont typeface="Tahoma"/>
              <a:buChar char="•"/>
            </a:pPr>
            <a:r>
              <a:rPr lang="tr" sz="2400" b="1">
                <a:solidFill>
                  <a:srgbClr val="FFFF00"/>
                </a:solidFill>
                <a:latin typeface="Tahoma"/>
                <a:ea typeface="Tahoma"/>
                <a:cs typeface="Tahoma"/>
                <a:sym typeface="Tahoma"/>
              </a:rPr>
              <a:t>Verimli ders çalışma, amaç doğrultusunda planlı ve programlı çalışmaktır.</a:t>
            </a:r>
            <a:endParaRPr sz="2400"/>
          </a:p>
        </p:txBody>
      </p:sp>
      <p:pic>
        <p:nvPicPr>
          <p:cNvPr id="199" name="Google Shape;199;p23"/>
          <p:cNvPicPr preferRelativeResize="0"/>
          <p:nvPr/>
        </p:nvPicPr>
        <p:blipFill rotWithShape="1">
          <a:blip r:embed="rId3">
            <a:alphaModFix/>
          </a:blip>
          <a:srcRect/>
          <a:stretch/>
        </p:blipFill>
        <p:spPr>
          <a:xfrm>
            <a:off x="5557187" y="1886856"/>
            <a:ext cx="3186113" cy="18859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4"/>
          <p:cNvSpPr txBox="1">
            <a:spLocks noGrp="1"/>
          </p:cNvSpPr>
          <p:nvPr>
            <p:ph type="title"/>
          </p:nvPr>
        </p:nvSpPr>
        <p:spPr>
          <a:xfrm>
            <a:off x="1297500" y="393750"/>
            <a:ext cx="3798900" cy="138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Verimli Ders Çalışma Nedir?</a:t>
            </a:r>
            <a:endParaRPr/>
          </a:p>
        </p:txBody>
      </p:sp>
      <p:sp>
        <p:nvSpPr>
          <p:cNvPr id="205" name="Google Shape;205;p24"/>
          <p:cNvSpPr txBox="1">
            <a:spLocks noGrp="1"/>
          </p:cNvSpPr>
          <p:nvPr>
            <p:ph type="body" idx="1"/>
          </p:nvPr>
        </p:nvSpPr>
        <p:spPr>
          <a:xfrm>
            <a:off x="1586050" y="1575800"/>
            <a:ext cx="5880300" cy="2415900"/>
          </a:xfrm>
          <a:prstGeom prst="rect">
            <a:avLst/>
          </a:prstGeom>
        </p:spPr>
        <p:txBody>
          <a:bodyPr spcFirstLastPara="1" wrap="square" lIns="91425" tIns="91425" rIns="91425" bIns="91425" anchor="t" anchorCtr="0">
            <a:noAutofit/>
          </a:bodyPr>
          <a:lstStyle/>
          <a:p>
            <a:pPr marL="342900" lvl="0" indent="-292100" algn="just" rtl="0">
              <a:lnSpc>
                <a:spcPct val="100000"/>
              </a:lnSpc>
              <a:spcBef>
                <a:spcPts val="640"/>
              </a:spcBef>
              <a:spcAft>
                <a:spcPts val="0"/>
              </a:spcAft>
              <a:buClr>
                <a:srgbClr val="FF0000"/>
              </a:buClr>
              <a:buSzPts val="2400"/>
              <a:buFont typeface="Tahoma"/>
              <a:buChar char="•"/>
            </a:pPr>
            <a:r>
              <a:rPr lang="tr" sz="2400" b="1">
                <a:solidFill>
                  <a:srgbClr val="FFFF00"/>
                </a:solidFill>
                <a:latin typeface="Tahoma"/>
                <a:ea typeface="Tahoma"/>
                <a:cs typeface="Tahoma"/>
                <a:sym typeface="Tahoma"/>
              </a:rPr>
              <a:t>Verimli ders çalışma belli bir plan ve program dahilinde hem ders çalışırken hem de diğer sosyal etkinliklere zaman ayırırken bunlardan zevk almaya  yardımcı olur. </a:t>
            </a:r>
            <a:endParaRPr sz="2400"/>
          </a:p>
          <a:p>
            <a:pPr marL="0" lvl="0" indent="0" algn="l" rtl="0">
              <a:spcBef>
                <a:spcPts val="0"/>
              </a:spcBef>
              <a:spcAft>
                <a:spcPts val="1600"/>
              </a:spcAft>
              <a:buNone/>
            </a:pPr>
            <a:endParaRPr sz="2400"/>
          </a:p>
        </p:txBody>
      </p:sp>
      <p:pic>
        <p:nvPicPr>
          <p:cNvPr id="206" name="Google Shape;206;p24"/>
          <p:cNvPicPr preferRelativeResize="0"/>
          <p:nvPr/>
        </p:nvPicPr>
        <p:blipFill rotWithShape="1">
          <a:blip r:embed="rId3">
            <a:alphaModFix/>
          </a:blip>
          <a:srcRect/>
          <a:stretch/>
        </p:blipFill>
        <p:spPr>
          <a:xfrm>
            <a:off x="6444125" y="152400"/>
            <a:ext cx="2461875" cy="2365250"/>
          </a:xfrm>
          <a:prstGeom prst="rect">
            <a:avLst/>
          </a:prstGeom>
          <a:noFill/>
          <a:ln>
            <a:noFill/>
          </a:ln>
        </p:spPr>
      </p:pic>
      <p:pic>
        <p:nvPicPr>
          <p:cNvPr id="207" name="Google Shape;207;p24"/>
          <p:cNvPicPr preferRelativeResize="0"/>
          <p:nvPr/>
        </p:nvPicPr>
        <p:blipFill rotWithShape="1">
          <a:blip r:embed="rId4">
            <a:alphaModFix/>
          </a:blip>
          <a:srcRect/>
          <a:stretch/>
        </p:blipFill>
        <p:spPr>
          <a:xfrm>
            <a:off x="0" y="3257559"/>
            <a:ext cx="2322909" cy="18859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5"/>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Verimli Ders Çalışma Nedir?</a:t>
            </a:r>
            <a:endParaRPr/>
          </a:p>
        </p:txBody>
      </p:sp>
      <p:sp>
        <p:nvSpPr>
          <p:cNvPr id="213" name="Google Shape;213;p25"/>
          <p:cNvSpPr txBox="1">
            <a:spLocks noGrp="1"/>
          </p:cNvSpPr>
          <p:nvPr>
            <p:ph type="body" idx="1"/>
          </p:nvPr>
        </p:nvSpPr>
        <p:spPr>
          <a:xfrm>
            <a:off x="1297500" y="3109175"/>
            <a:ext cx="7085100" cy="1279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tr" sz="3600" b="1">
                <a:solidFill>
                  <a:srgbClr val="FFFF00"/>
                </a:solidFill>
                <a:latin typeface="Tahoma"/>
                <a:ea typeface="Tahoma"/>
                <a:cs typeface="Tahoma"/>
                <a:sym typeface="Tahoma"/>
              </a:rPr>
              <a:t>Verimli ders çalışmak çok çalışmak değildir.</a:t>
            </a:r>
            <a:r>
              <a:rPr lang="tr" sz="4000">
                <a:solidFill>
                  <a:srgbClr val="FFFF00"/>
                </a:solidFill>
                <a:latin typeface="Tahoma"/>
                <a:ea typeface="Tahoma"/>
                <a:cs typeface="Tahoma"/>
                <a:sym typeface="Tahoma"/>
              </a:rPr>
              <a:t> </a:t>
            </a:r>
            <a:endParaRPr/>
          </a:p>
        </p:txBody>
      </p:sp>
      <p:pic>
        <p:nvPicPr>
          <p:cNvPr id="214" name="Google Shape;214;p25"/>
          <p:cNvPicPr preferRelativeResize="0"/>
          <p:nvPr/>
        </p:nvPicPr>
        <p:blipFill>
          <a:blip r:embed="rId3">
            <a:alphaModFix amt="46000"/>
          </a:blip>
          <a:stretch>
            <a:fillRect/>
          </a:stretch>
        </p:blipFill>
        <p:spPr>
          <a:xfrm>
            <a:off x="4808731" y="152400"/>
            <a:ext cx="4182868" cy="2956776"/>
          </a:xfrm>
          <a:prstGeom prst="rect">
            <a:avLst/>
          </a:prstGeom>
          <a:noFill/>
          <a:ln>
            <a:noFill/>
          </a:ln>
          <a:effectLst>
            <a:outerShdw blurRad="100013" dist="314325" dir="4080000" algn="bl" rotWithShape="0">
              <a:srgbClr val="000000">
                <a:alpha val="71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26"/>
          <p:cNvPicPr preferRelativeResize="0"/>
          <p:nvPr/>
        </p:nvPicPr>
        <p:blipFill>
          <a:blip r:embed="rId3">
            <a:alphaModFix/>
          </a:blip>
          <a:stretch>
            <a:fillRect/>
          </a:stretch>
        </p:blipFill>
        <p:spPr>
          <a:xfrm>
            <a:off x="0" y="0"/>
            <a:ext cx="9144000" cy="5143500"/>
          </a:xfrm>
          <a:prstGeom prst="rect">
            <a:avLst/>
          </a:prstGeom>
          <a:noFill/>
          <a:ln>
            <a:noFill/>
          </a:ln>
        </p:spPr>
      </p:pic>
      <p:sp>
        <p:nvSpPr>
          <p:cNvPr id="220" name="Google Shape;220;p26"/>
          <p:cNvSpPr txBox="1">
            <a:spLocks noGrp="1"/>
          </p:cNvSpPr>
          <p:nvPr>
            <p:ph type="title"/>
          </p:nvPr>
        </p:nvSpPr>
        <p:spPr>
          <a:xfrm>
            <a:off x="945025" y="400975"/>
            <a:ext cx="3798900" cy="14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solidFill>
                  <a:srgbClr val="990000"/>
                </a:solidFill>
                <a:latin typeface="Lobster"/>
                <a:ea typeface="Lobster"/>
                <a:cs typeface="Lobster"/>
                <a:sym typeface="Lobster"/>
              </a:rPr>
              <a:t>Verimli Ders Çalışma Nedir?</a:t>
            </a:r>
            <a:endParaRPr>
              <a:solidFill>
                <a:srgbClr val="990000"/>
              </a:solidFill>
            </a:endParaRPr>
          </a:p>
        </p:txBody>
      </p:sp>
      <p:sp>
        <p:nvSpPr>
          <p:cNvPr id="221" name="Google Shape;221;p26"/>
          <p:cNvSpPr txBox="1">
            <a:spLocks noGrp="1"/>
          </p:cNvSpPr>
          <p:nvPr>
            <p:ph type="body" idx="1"/>
          </p:nvPr>
        </p:nvSpPr>
        <p:spPr>
          <a:xfrm>
            <a:off x="634825" y="1950925"/>
            <a:ext cx="4754100" cy="2415900"/>
          </a:xfrm>
          <a:prstGeom prst="rect">
            <a:avLst/>
          </a:prstGeom>
        </p:spPr>
        <p:txBody>
          <a:bodyPr spcFirstLastPara="1" wrap="square" lIns="91425" tIns="91425" rIns="91425" bIns="91425" anchor="t" anchorCtr="0">
            <a:noAutofit/>
          </a:bodyPr>
          <a:lstStyle/>
          <a:p>
            <a:pPr marL="342900" lvl="0" indent="-342900" algn="just" rtl="0">
              <a:lnSpc>
                <a:spcPct val="100000"/>
              </a:lnSpc>
              <a:spcBef>
                <a:spcPts val="640"/>
              </a:spcBef>
              <a:spcAft>
                <a:spcPts val="0"/>
              </a:spcAft>
              <a:buClr>
                <a:schemeClr val="accent1"/>
              </a:buClr>
              <a:buSzPts val="3200"/>
              <a:buFont typeface="Tahoma"/>
              <a:buNone/>
            </a:pPr>
            <a:r>
              <a:rPr lang="tr" sz="2400" b="1">
                <a:solidFill>
                  <a:srgbClr val="FFFF00"/>
                </a:solidFill>
                <a:latin typeface="Tahoma"/>
                <a:ea typeface="Tahoma"/>
                <a:cs typeface="Tahoma"/>
                <a:sym typeface="Tahoma"/>
              </a:rPr>
              <a:t> 	</a:t>
            </a:r>
            <a:r>
              <a:rPr lang="tr" sz="2200" b="1">
                <a:solidFill>
                  <a:schemeClr val="accent1"/>
                </a:solidFill>
                <a:latin typeface="Tahoma"/>
                <a:ea typeface="Tahoma"/>
                <a:cs typeface="Tahoma"/>
                <a:sym typeface="Tahoma"/>
              </a:rPr>
              <a:t>Çalışmayı planlayarak, kısa ve uzun dönemli hedefler belirleyerek, bu sayede ne yaptığını ve yapacağını bilerek çalışmaktır.</a:t>
            </a:r>
            <a:endParaRPr sz="2200">
              <a:solidFill>
                <a:schemeClr val="accen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txBox="1">
            <a:spLocks noGrp="1"/>
          </p:cNvSpPr>
          <p:nvPr>
            <p:ph type="title"/>
          </p:nvPr>
        </p:nvSpPr>
        <p:spPr>
          <a:xfrm>
            <a:off x="353475" y="1810675"/>
            <a:ext cx="5626800" cy="1688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4800">
                <a:latin typeface="Lobster"/>
                <a:ea typeface="Lobster"/>
                <a:cs typeface="Lobster"/>
                <a:sym typeface="Lobster"/>
              </a:rPr>
              <a:t>Verimli Ders Çalışma…</a:t>
            </a:r>
            <a:endParaRPr sz="4800">
              <a:latin typeface="Lobster"/>
              <a:ea typeface="Lobster"/>
              <a:cs typeface="Lobster"/>
              <a:sym typeface="Lobster"/>
            </a:endParaRPr>
          </a:p>
          <a:p>
            <a:pPr marL="0" lvl="0" indent="0" algn="l" rtl="0">
              <a:spcBef>
                <a:spcPts val="0"/>
              </a:spcBef>
              <a:spcAft>
                <a:spcPts val="0"/>
              </a:spcAft>
              <a:buNone/>
            </a:pPr>
            <a:r>
              <a:rPr lang="tr" sz="4800">
                <a:latin typeface="Lobster"/>
                <a:ea typeface="Lobster"/>
                <a:cs typeface="Lobster"/>
                <a:sym typeface="Lobster"/>
              </a:rPr>
              <a:t>Ama Nasıl?</a:t>
            </a:r>
            <a:endParaRPr sz="4800"/>
          </a:p>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8"/>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Verimli Ders Çalışma…</a:t>
            </a:r>
            <a:endParaRPr sz="3600">
              <a:latin typeface="Lobster"/>
              <a:ea typeface="Lobster"/>
              <a:cs typeface="Lobster"/>
              <a:sym typeface="Lobster"/>
            </a:endParaRPr>
          </a:p>
          <a:p>
            <a:pPr marL="0" lvl="0" indent="0" algn="l" rtl="0">
              <a:spcBef>
                <a:spcPts val="0"/>
              </a:spcBef>
              <a:spcAft>
                <a:spcPts val="0"/>
              </a:spcAft>
              <a:buNone/>
            </a:pPr>
            <a:r>
              <a:rPr lang="tr" sz="3600">
                <a:latin typeface="Lobster"/>
                <a:ea typeface="Lobster"/>
                <a:cs typeface="Lobster"/>
                <a:sym typeface="Lobster"/>
              </a:rPr>
              <a:t>Ama Nasıl?</a:t>
            </a:r>
            <a:endParaRPr/>
          </a:p>
        </p:txBody>
      </p:sp>
      <p:sp>
        <p:nvSpPr>
          <p:cNvPr id="232" name="Google Shape;232;p28"/>
          <p:cNvSpPr txBox="1">
            <a:spLocks noGrp="1"/>
          </p:cNvSpPr>
          <p:nvPr>
            <p:ph type="body" idx="2"/>
          </p:nvPr>
        </p:nvSpPr>
        <p:spPr>
          <a:xfrm>
            <a:off x="4648200" y="1890050"/>
            <a:ext cx="3676800" cy="2373300"/>
          </a:xfrm>
          <a:prstGeom prst="rect">
            <a:avLst/>
          </a:prstGeom>
        </p:spPr>
        <p:txBody>
          <a:bodyPr spcFirstLastPara="1" wrap="square" lIns="91425" tIns="91425" rIns="91425" bIns="91425" anchor="t" anchorCtr="0">
            <a:noAutofit/>
          </a:bodyPr>
          <a:lstStyle/>
          <a:p>
            <a:pPr marL="0" lvl="0" indent="0" algn="just" rtl="0">
              <a:lnSpc>
                <a:spcPct val="90000"/>
              </a:lnSpc>
              <a:spcBef>
                <a:spcPts val="0"/>
              </a:spcBef>
              <a:spcAft>
                <a:spcPts val="0"/>
              </a:spcAft>
              <a:buClr>
                <a:schemeClr val="accent1"/>
              </a:buClr>
              <a:buSzPts val="3200"/>
              <a:buFont typeface="Tahoma"/>
              <a:buNone/>
            </a:pPr>
            <a:r>
              <a:rPr lang="tr" sz="2000" b="1">
                <a:solidFill>
                  <a:srgbClr val="FFFF00"/>
                </a:solidFill>
                <a:latin typeface="Tahoma"/>
                <a:ea typeface="Tahoma"/>
                <a:cs typeface="Tahoma"/>
                <a:sym typeface="Tahoma"/>
              </a:rPr>
              <a:t>Birçok öğrenci derslerine sınav zamanı çalışmaktadır. Sınavlar yaklaştığı zaman ders çalışmaya oturan öğrenci konuların biriktiğini görür...</a:t>
            </a:r>
            <a:r>
              <a:rPr lang="tr" sz="2000">
                <a:solidFill>
                  <a:schemeClr val="dk1"/>
                </a:solidFill>
                <a:latin typeface="Tahoma"/>
                <a:ea typeface="Tahoma"/>
                <a:cs typeface="Tahoma"/>
                <a:sym typeface="Tahoma"/>
              </a:rPr>
              <a:t> </a:t>
            </a:r>
            <a:endParaRPr sz="2000"/>
          </a:p>
        </p:txBody>
      </p:sp>
      <p:sp>
        <p:nvSpPr>
          <p:cNvPr id="233" name="Google Shape;233;p28"/>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34" name="Google Shape;234;p28"/>
          <p:cNvPicPr preferRelativeResize="0"/>
          <p:nvPr/>
        </p:nvPicPr>
        <p:blipFill rotWithShape="1">
          <a:blip r:embed="rId3">
            <a:alphaModFix/>
          </a:blip>
          <a:srcRect/>
          <a:stretch/>
        </p:blipFill>
        <p:spPr>
          <a:xfrm>
            <a:off x="4764226" y="99500"/>
            <a:ext cx="3444750" cy="18207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Verimli Ders Çalışma…</a:t>
            </a:r>
            <a:endParaRPr sz="3600">
              <a:latin typeface="Lobster"/>
              <a:ea typeface="Lobster"/>
              <a:cs typeface="Lobster"/>
              <a:sym typeface="Lobster"/>
            </a:endParaRPr>
          </a:p>
          <a:p>
            <a:pPr marL="0" lvl="0" indent="0" algn="l" rtl="0">
              <a:spcBef>
                <a:spcPts val="0"/>
              </a:spcBef>
              <a:spcAft>
                <a:spcPts val="0"/>
              </a:spcAft>
              <a:buNone/>
            </a:pPr>
            <a:r>
              <a:rPr lang="tr" sz="3600">
                <a:latin typeface="Lobster"/>
                <a:ea typeface="Lobster"/>
                <a:cs typeface="Lobster"/>
                <a:sym typeface="Lobster"/>
              </a:rPr>
              <a:t>Ama Nasıl?</a:t>
            </a:r>
            <a:endParaRPr/>
          </a:p>
        </p:txBody>
      </p:sp>
      <p:sp>
        <p:nvSpPr>
          <p:cNvPr id="240" name="Google Shape;240;p29"/>
          <p:cNvSpPr txBox="1">
            <a:spLocks noGrp="1"/>
          </p:cNvSpPr>
          <p:nvPr>
            <p:ph type="body" idx="2"/>
          </p:nvPr>
        </p:nvSpPr>
        <p:spPr>
          <a:xfrm>
            <a:off x="4648200" y="1745750"/>
            <a:ext cx="3676800" cy="22986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tr" sz="1900" b="1">
                <a:solidFill>
                  <a:srgbClr val="FFFF00"/>
                </a:solidFill>
                <a:latin typeface="Tahoma"/>
                <a:ea typeface="Tahoma"/>
                <a:cs typeface="Tahoma"/>
                <a:sym typeface="Tahoma"/>
              </a:rPr>
              <a:t>Konular biriktiğinde öğrenci ya bütün konuları öğrenebilmek için saatlerce ter döker ya da işi şansa bırakıp bazı konulara hiç çalışamaz veya eksik çalışır. Sonuç genellikle başarısızlıkla sonuçlanır.</a:t>
            </a:r>
            <a:endParaRPr/>
          </a:p>
        </p:txBody>
      </p:sp>
      <p:sp>
        <p:nvSpPr>
          <p:cNvPr id="241" name="Google Shape;241;p2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42" name="Google Shape;242;p29"/>
          <p:cNvPicPr preferRelativeResize="0"/>
          <p:nvPr/>
        </p:nvPicPr>
        <p:blipFill rotWithShape="1">
          <a:blip r:embed="rId3">
            <a:alphaModFix/>
          </a:blip>
          <a:srcRect/>
          <a:stretch/>
        </p:blipFill>
        <p:spPr>
          <a:xfrm>
            <a:off x="4801612" y="78000"/>
            <a:ext cx="3369974" cy="1781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0"/>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Verimli Ders Çalışma…</a:t>
            </a:r>
            <a:endParaRPr sz="3600">
              <a:latin typeface="Lobster"/>
              <a:ea typeface="Lobster"/>
              <a:cs typeface="Lobster"/>
              <a:sym typeface="Lobster"/>
            </a:endParaRPr>
          </a:p>
          <a:p>
            <a:pPr marL="0" lvl="0" indent="0" algn="l" rtl="0">
              <a:spcBef>
                <a:spcPts val="0"/>
              </a:spcBef>
              <a:spcAft>
                <a:spcPts val="0"/>
              </a:spcAft>
              <a:buNone/>
            </a:pPr>
            <a:r>
              <a:rPr lang="tr" sz="3600">
                <a:latin typeface="Lobster"/>
                <a:ea typeface="Lobster"/>
                <a:cs typeface="Lobster"/>
                <a:sym typeface="Lobster"/>
              </a:rPr>
              <a:t>Ama Nasıl?</a:t>
            </a:r>
            <a:endParaRPr/>
          </a:p>
        </p:txBody>
      </p:sp>
      <p:sp>
        <p:nvSpPr>
          <p:cNvPr id="248" name="Google Shape;248;p30"/>
          <p:cNvSpPr txBox="1">
            <a:spLocks noGrp="1"/>
          </p:cNvSpPr>
          <p:nvPr>
            <p:ph type="body" idx="2"/>
          </p:nvPr>
        </p:nvSpPr>
        <p:spPr>
          <a:xfrm>
            <a:off x="4648200" y="2171375"/>
            <a:ext cx="3676800" cy="197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accent1"/>
              </a:buClr>
              <a:buSzPts val="3200"/>
              <a:buFont typeface="Tahoma"/>
              <a:buNone/>
            </a:pPr>
            <a:r>
              <a:rPr lang="tr" sz="2000" b="1">
                <a:solidFill>
                  <a:srgbClr val="FFFF00"/>
                </a:solidFill>
                <a:latin typeface="Tahoma"/>
                <a:ea typeface="Tahoma"/>
                <a:cs typeface="Tahoma"/>
                <a:sym typeface="Tahoma"/>
              </a:rPr>
              <a:t>Öğrencilerin sınav zamanına kadar çalışmayıp, sınav zamanı yoğun bir şekilde çalışması toplu öğrenmedir.</a:t>
            </a:r>
            <a:endParaRPr sz="2000"/>
          </a:p>
        </p:txBody>
      </p:sp>
      <p:sp>
        <p:nvSpPr>
          <p:cNvPr id="249" name="Google Shape;249;p30"/>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50" name="Google Shape;250;p30"/>
          <p:cNvPicPr preferRelativeResize="0"/>
          <p:nvPr/>
        </p:nvPicPr>
        <p:blipFill rotWithShape="1">
          <a:blip r:embed="rId3">
            <a:alphaModFix/>
          </a:blip>
          <a:srcRect/>
          <a:stretch/>
        </p:blipFill>
        <p:spPr>
          <a:xfrm>
            <a:off x="4801612" y="287200"/>
            <a:ext cx="3369974" cy="1781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1"/>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Verimli Ders Çalışma…</a:t>
            </a:r>
            <a:endParaRPr sz="3600">
              <a:latin typeface="Lobster"/>
              <a:ea typeface="Lobster"/>
              <a:cs typeface="Lobster"/>
              <a:sym typeface="Lobster"/>
            </a:endParaRPr>
          </a:p>
          <a:p>
            <a:pPr marL="0" lvl="0" indent="0" algn="l" rtl="0">
              <a:spcBef>
                <a:spcPts val="0"/>
              </a:spcBef>
              <a:spcAft>
                <a:spcPts val="0"/>
              </a:spcAft>
              <a:buNone/>
            </a:pPr>
            <a:r>
              <a:rPr lang="tr" sz="3600">
                <a:latin typeface="Lobster"/>
                <a:ea typeface="Lobster"/>
                <a:cs typeface="Lobster"/>
                <a:sym typeface="Lobster"/>
              </a:rPr>
              <a:t>Ama Nasıl?</a:t>
            </a:r>
            <a:endParaRPr/>
          </a:p>
        </p:txBody>
      </p:sp>
      <p:sp>
        <p:nvSpPr>
          <p:cNvPr id="256" name="Google Shape;256;p31"/>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31"/>
          <p:cNvSpPr txBox="1">
            <a:spLocks noGrp="1"/>
          </p:cNvSpPr>
          <p:nvPr>
            <p:ph type="body" idx="2"/>
          </p:nvPr>
        </p:nvSpPr>
        <p:spPr>
          <a:xfrm>
            <a:off x="4648200" y="2113675"/>
            <a:ext cx="3676800" cy="21063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tr" sz="1400" b="1">
                <a:solidFill>
                  <a:srgbClr val="FFFF00"/>
                </a:solidFill>
                <a:latin typeface="Tahoma"/>
                <a:ea typeface="Tahoma"/>
                <a:cs typeface="Tahoma"/>
                <a:sym typeface="Tahoma"/>
              </a:rPr>
              <a:t>Toplu öğrenme birçok şeyi bir anda öğrenmeye çalışmaktır ve genellikle kalıcı değildir; bu nedenle sınavdan çıktıktan sonraki birkaç gün içinde öğrenilenlerin  çoğu unutulduğu gibi bir çok bilgi bir anda öğrenildiğinden sınav esnasında öğrenilenlerin hatırlanması zor olur; hatta bilgiler birbirine karıştırılır.</a:t>
            </a:r>
            <a:r>
              <a:rPr lang="tr" sz="1400">
                <a:solidFill>
                  <a:srgbClr val="FFFF00"/>
                </a:solidFill>
                <a:latin typeface="Tahoma"/>
                <a:ea typeface="Tahoma"/>
                <a:cs typeface="Tahoma"/>
                <a:sym typeface="Tahoma"/>
              </a:rPr>
              <a:t> </a:t>
            </a:r>
            <a:endParaRPr sz="1400"/>
          </a:p>
        </p:txBody>
      </p:sp>
      <p:pic>
        <p:nvPicPr>
          <p:cNvPr id="258" name="Google Shape;258;p31"/>
          <p:cNvPicPr preferRelativeResize="0"/>
          <p:nvPr/>
        </p:nvPicPr>
        <p:blipFill rotWithShape="1">
          <a:blip r:embed="rId3">
            <a:alphaModFix/>
          </a:blip>
          <a:srcRect/>
          <a:stretch/>
        </p:blipFill>
        <p:spPr>
          <a:xfrm>
            <a:off x="4801624" y="193425"/>
            <a:ext cx="3369974" cy="1781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2"/>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Verimli Ders Çalışma…</a:t>
            </a:r>
            <a:endParaRPr sz="3600">
              <a:latin typeface="Lobster"/>
              <a:ea typeface="Lobster"/>
              <a:cs typeface="Lobster"/>
              <a:sym typeface="Lobster"/>
            </a:endParaRPr>
          </a:p>
          <a:p>
            <a:pPr marL="0" lvl="0" indent="0" algn="l" rtl="0">
              <a:spcBef>
                <a:spcPts val="0"/>
              </a:spcBef>
              <a:spcAft>
                <a:spcPts val="0"/>
              </a:spcAft>
              <a:buNone/>
            </a:pPr>
            <a:r>
              <a:rPr lang="tr" sz="3600">
                <a:latin typeface="Lobster"/>
                <a:ea typeface="Lobster"/>
                <a:cs typeface="Lobster"/>
                <a:sym typeface="Lobster"/>
              </a:rPr>
              <a:t>Ama Nasıl?</a:t>
            </a:r>
            <a:endParaRPr/>
          </a:p>
        </p:txBody>
      </p:sp>
      <p:sp>
        <p:nvSpPr>
          <p:cNvPr id="264" name="Google Shape;264;p32"/>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32"/>
          <p:cNvSpPr txBox="1">
            <a:spLocks noGrp="1"/>
          </p:cNvSpPr>
          <p:nvPr>
            <p:ph type="body" idx="2"/>
          </p:nvPr>
        </p:nvSpPr>
        <p:spPr>
          <a:xfrm>
            <a:off x="4648200" y="2344525"/>
            <a:ext cx="3676800" cy="1699500"/>
          </a:xfrm>
          <a:prstGeom prst="rect">
            <a:avLst/>
          </a:prstGeom>
        </p:spPr>
        <p:txBody>
          <a:bodyPr spcFirstLastPara="1" wrap="square" lIns="91425" tIns="91425" rIns="91425" bIns="91425" anchor="t" anchorCtr="0">
            <a:noAutofit/>
          </a:bodyPr>
          <a:lstStyle/>
          <a:p>
            <a:pPr marL="0" lvl="0" indent="0" algn="l" rtl="0">
              <a:lnSpc>
                <a:spcPct val="100000"/>
              </a:lnSpc>
              <a:spcBef>
                <a:spcPts val="640"/>
              </a:spcBef>
              <a:spcAft>
                <a:spcPts val="0"/>
              </a:spcAft>
              <a:buClr>
                <a:schemeClr val="accent1"/>
              </a:buClr>
              <a:buSzPts val="3200"/>
              <a:buFont typeface="Tahoma"/>
              <a:buNone/>
            </a:pPr>
            <a:r>
              <a:rPr lang="tr" sz="2000" b="1">
                <a:solidFill>
                  <a:srgbClr val="FFFF00"/>
                </a:solidFill>
                <a:latin typeface="Tahoma"/>
                <a:ea typeface="Tahoma"/>
                <a:cs typeface="Tahoma"/>
                <a:sym typeface="Tahoma"/>
              </a:rPr>
              <a:t>Verimli (planlı- programlı) ders çalışma ise aralıklı öğrenmedir; yani azar azar ama düzenli öğrenme.</a:t>
            </a:r>
            <a:endParaRPr sz="2000"/>
          </a:p>
        </p:txBody>
      </p:sp>
      <p:pic>
        <p:nvPicPr>
          <p:cNvPr id="266" name="Google Shape;266;p32"/>
          <p:cNvPicPr preferRelativeResize="0"/>
          <p:nvPr/>
        </p:nvPicPr>
        <p:blipFill rotWithShape="1">
          <a:blip r:embed="rId3">
            <a:alphaModFix/>
          </a:blip>
          <a:srcRect/>
          <a:stretch/>
        </p:blipFill>
        <p:spPr>
          <a:xfrm>
            <a:off x="4801624" y="308850"/>
            <a:ext cx="3369974" cy="1781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5"/>
          <p:cNvSpPr txBox="1">
            <a:spLocks noGrp="1"/>
          </p:cNvSpPr>
          <p:nvPr>
            <p:ph type="title"/>
          </p:nvPr>
        </p:nvSpPr>
        <p:spPr>
          <a:xfrm>
            <a:off x="526625" y="1457200"/>
            <a:ext cx="4884300" cy="244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 sz="6000">
                <a:latin typeface="Lobster"/>
                <a:ea typeface="Lobster"/>
                <a:cs typeface="Lobster"/>
                <a:sym typeface="Lobster"/>
              </a:rPr>
              <a:t>Niçin Ders Çalışmalıyız?</a:t>
            </a:r>
            <a:endParaRPr sz="6000">
              <a:latin typeface="Lobster"/>
              <a:ea typeface="Lobster"/>
              <a:cs typeface="Lobster"/>
              <a:sym typeface="Lobst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Verimli Ders Çalışma…</a:t>
            </a:r>
            <a:endParaRPr sz="3600">
              <a:latin typeface="Lobster"/>
              <a:ea typeface="Lobster"/>
              <a:cs typeface="Lobster"/>
              <a:sym typeface="Lobster"/>
            </a:endParaRPr>
          </a:p>
          <a:p>
            <a:pPr marL="0" lvl="0" indent="0" algn="l" rtl="0">
              <a:spcBef>
                <a:spcPts val="0"/>
              </a:spcBef>
              <a:spcAft>
                <a:spcPts val="0"/>
              </a:spcAft>
              <a:buNone/>
            </a:pPr>
            <a:r>
              <a:rPr lang="tr" sz="3600">
                <a:latin typeface="Lobster"/>
                <a:ea typeface="Lobster"/>
                <a:cs typeface="Lobster"/>
                <a:sym typeface="Lobster"/>
              </a:rPr>
              <a:t>Ama Nasıl?</a:t>
            </a:r>
            <a:endParaRPr/>
          </a:p>
        </p:txBody>
      </p:sp>
      <p:sp>
        <p:nvSpPr>
          <p:cNvPr id="272" name="Google Shape;272;p33"/>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33"/>
          <p:cNvSpPr txBox="1">
            <a:spLocks noGrp="1"/>
          </p:cNvSpPr>
          <p:nvPr>
            <p:ph type="body" idx="2"/>
          </p:nvPr>
        </p:nvSpPr>
        <p:spPr>
          <a:xfrm>
            <a:off x="4572000" y="1226350"/>
            <a:ext cx="3676800" cy="3210300"/>
          </a:xfrm>
          <a:prstGeom prst="rect">
            <a:avLst/>
          </a:prstGeom>
        </p:spPr>
        <p:txBody>
          <a:bodyPr spcFirstLastPara="1" wrap="square" lIns="91425" tIns="91425" rIns="91425" bIns="91425" anchor="t" anchorCtr="0">
            <a:noAutofit/>
          </a:bodyPr>
          <a:lstStyle/>
          <a:p>
            <a:pPr marL="0" lvl="0" indent="0" algn="just" rtl="0">
              <a:lnSpc>
                <a:spcPct val="90000"/>
              </a:lnSpc>
              <a:spcBef>
                <a:spcPts val="0"/>
              </a:spcBef>
              <a:spcAft>
                <a:spcPts val="0"/>
              </a:spcAft>
              <a:buClr>
                <a:schemeClr val="accent1"/>
              </a:buClr>
              <a:buSzPts val="3200"/>
              <a:buFont typeface="Tahoma"/>
              <a:buNone/>
            </a:pPr>
            <a:r>
              <a:rPr lang="tr" sz="1900" b="1">
                <a:solidFill>
                  <a:srgbClr val="FFFF00"/>
                </a:solidFill>
                <a:latin typeface="Tahoma"/>
                <a:ea typeface="Tahoma"/>
                <a:cs typeface="Tahoma"/>
                <a:sym typeface="Tahoma"/>
              </a:rPr>
              <a:t>Aralıklı öğrenmeyle yani planlı-programlı ders çalışmayla öğrenilen bilgiler hafızada daha çok kalır. Çünkü bilgiler düzenli ve planlı bir şekilde öğrenilir, telaşa, aceleye gerek yoktur, öğrenme esnasında kaygı düzeyi de az olduğundan çalışma daha verimli geçer.</a:t>
            </a:r>
            <a:endParaRPr sz="1900"/>
          </a:p>
          <a:p>
            <a:pPr marL="0" lvl="0" indent="0" algn="l" rtl="0">
              <a:spcBef>
                <a:spcPts val="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4"/>
          <p:cNvSpPr txBox="1">
            <a:spLocks noGrp="1"/>
          </p:cNvSpPr>
          <p:nvPr>
            <p:ph type="title"/>
          </p:nvPr>
        </p:nvSpPr>
        <p:spPr>
          <a:xfrm>
            <a:off x="620400" y="866775"/>
            <a:ext cx="4790400" cy="3521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 sz="6000">
                <a:latin typeface="Lobster"/>
                <a:ea typeface="Lobster"/>
                <a:cs typeface="Lobster"/>
                <a:sym typeface="Lobster"/>
              </a:rPr>
              <a:t>Verimli Ders Çalışmayı Etkileyen Faktörler</a:t>
            </a:r>
            <a:endParaRPr sz="6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5"/>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1- Ders Çalışma Alışkanlıkları</a:t>
            </a:r>
            <a:endParaRPr/>
          </a:p>
        </p:txBody>
      </p:sp>
      <p:sp>
        <p:nvSpPr>
          <p:cNvPr id="284" name="Google Shape;284;p35"/>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35"/>
          <p:cNvSpPr txBox="1">
            <a:spLocks noGrp="1"/>
          </p:cNvSpPr>
          <p:nvPr>
            <p:ph type="body" idx="2"/>
          </p:nvPr>
        </p:nvSpPr>
        <p:spPr>
          <a:xfrm>
            <a:off x="4450975" y="548250"/>
            <a:ext cx="4241700" cy="4241700"/>
          </a:xfrm>
          <a:prstGeom prst="rect">
            <a:avLst/>
          </a:prstGeom>
        </p:spPr>
        <p:txBody>
          <a:bodyPr spcFirstLastPara="1" wrap="square" lIns="91425" tIns="91425" rIns="91425" bIns="91425" anchor="t" anchorCtr="0">
            <a:noAutofit/>
          </a:bodyPr>
          <a:lstStyle/>
          <a:p>
            <a:pPr marL="342900" lvl="0" indent="-273050" algn="just" rtl="0">
              <a:lnSpc>
                <a:spcPct val="90000"/>
              </a:lnSpc>
              <a:spcBef>
                <a:spcPts val="0"/>
              </a:spcBef>
              <a:spcAft>
                <a:spcPts val="0"/>
              </a:spcAft>
              <a:buClr>
                <a:srgbClr val="980000"/>
              </a:buClr>
              <a:buSzPts val="1700"/>
              <a:buFont typeface="Tahoma"/>
              <a:buChar char="•"/>
            </a:pPr>
            <a:r>
              <a:rPr lang="tr" sz="1700" b="1">
                <a:solidFill>
                  <a:srgbClr val="FFFF00"/>
                </a:solidFill>
                <a:latin typeface="Tahoma"/>
                <a:ea typeface="Tahoma"/>
                <a:cs typeface="Tahoma"/>
                <a:sym typeface="Tahoma"/>
              </a:rPr>
              <a:t>Doğru çalışma alışkanlığı kazanabilmek için önce, ne istediğinizi ve çalışma amacınızı belirleyin.</a:t>
            </a:r>
            <a:endParaRPr sz="1700" b="1">
              <a:solidFill>
                <a:srgbClr val="FFFF00"/>
              </a:solidFill>
              <a:latin typeface="Tahoma"/>
              <a:ea typeface="Tahoma"/>
              <a:cs typeface="Tahoma"/>
              <a:sym typeface="Tahoma"/>
            </a:endParaRPr>
          </a:p>
          <a:p>
            <a:pPr marL="342900" lvl="0" indent="0" algn="just" rtl="0">
              <a:lnSpc>
                <a:spcPct val="90000"/>
              </a:lnSpc>
              <a:spcBef>
                <a:spcPts val="0"/>
              </a:spcBef>
              <a:spcAft>
                <a:spcPts val="0"/>
              </a:spcAft>
              <a:buNone/>
            </a:pPr>
            <a:endParaRPr sz="1700" b="1">
              <a:solidFill>
                <a:srgbClr val="FFFF00"/>
              </a:solidFill>
              <a:latin typeface="Tahoma"/>
              <a:ea typeface="Tahoma"/>
              <a:cs typeface="Tahoma"/>
              <a:sym typeface="Tahoma"/>
            </a:endParaRPr>
          </a:p>
          <a:p>
            <a:pPr marL="342900" lvl="0" indent="-273050" algn="just" rtl="0">
              <a:lnSpc>
                <a:spcPct val="90000"/>
              </a:lnSpc>
              <a:spcBef>
                <a:spcPts val="560"/>
              </a:spcBef>
              <a:spcAft>
                <a:spcPts val="0"/>
              </a:spcAft>
              <a:buClr>
                <a:srgbClr val="980000"/>
              </a:buClr>
              <a:buSzPts val="1700"/>
              <a:buFont typeface="Tahoma"/>
              <a:buChar char="•"/>
            </a:pPr>
            <a:r>
              <a:rPr lang="tr" sz="1700" b="1">
                <a:solidFill>
                  <a:srgbClr val="FFFF00"/>
                </a:solidFill>
                <a:latin typeface="Tahoma"/>
                <a:ea typeface="Tahoma"/>
                <a:cs typeface="Tahoma"/>
                <a:sym typeface="Tahoma"/>
              </a:rPr>
              <a:t>Belirlediğiniz amaçlarda kararlıysanız sizin için en uygun çalışmanın planlı-programlı ders çalışmak olduğunu unutmayın.</a:t>
            </a:r>
            <a:endParaRPr sz="1700" b="1">
              <a:solidFill>
                <a:srgbClr val="FFFF00"/>
              </a:solidFill>
              <a:latin typeface="Tahoma"/>
              <a:ea typeface="Tahoma"/>
              <a:cs typeface="Tahoma"/>
              <a:sym typeface="Tahoma"/>
            </a:endParaRPr>
          </a:p>
          <a:p>
            <a:pPr marL="342900" lvl="0" indent="0" algn="just" rtl="0">
              <a:lnSpc>
                <a:spcPct val="90000"/>
              </a:lnSpc>
              <a:spcBef>
                <a:spcPts val="560"/>
              </a:spcBef>
              <a:spcAft>
                <a:spcPts val="0"/>
              </a:spcAft>
              <a:buNone/>
            </a:pPr>
            <a:endParaRPr sz="1700" b="1">
              <a:solidFill>
                <a:srgbClr val="FFFF00"/>
              </a:solidFill>
              <a:latin typeface="Tahoma"/>
              <a:ea typeface="Tahoma"/>
              <a:cs typeface="Tahoma"/>
              <a:sym typeface="Tahoma"/>
            </a:endParaRPr>
          </a:p>
          <a:p>
            <a:pPr marL="342900" lvl="0" indent="-273050" algn="just" rtl="0">
              <a:lnSpc>
                <a:spcPct val="90000"/>
              </a:lnSpc>
              <a:spcBef>
                <a:spcPts val="560"/>
              </a:spcBef>
              <a:spcAft>
                <a:spcPts val="0"/>
              </a:spcAft>
              <a:buClr>
                <a:srgbClr val="980000"/>
              </a:buClr>
              <a:buSzPts val="1700"/>
              <a:buFont typeface="Tahoma"/>
              <a:buChar char="•"/>
            </a:pPr>
            <a:r>
              <a:rPr lang="tr" sz="1700" b="1">
                <a:solidFill>
                  <a:srgbClr val="FFFF00"/>
                </a:solidFill>
                <a:latin typeface="Tahoma"/>
                <a:ea typeface="Tahoma"/>
                <a:cs typeface="Tahoma"/>
                <a:sym typeface="Tahoma"/>
              </a:rPr>
              <a:t>Eğer kendiniz ders planı yapmakta zorlanıyorsanız, sınıf öğretmeninize veya rehberlik servisine danışmaktan çekinmeyin.</a:t>
            </a:r>
            <a:endParaRPr sz="1700"/>
          </a:p>
          <a:p>
            <a:pPr marL="0" lvl="0" indent="0" algn="l" rtl="0">
              <a:spcBef>
                <a:spcPts val="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7"/>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2- Çevre</a:t>
            </a:r>
            <a:endParaRPr/>
          </a:p>
        </p:txBody>
      </p:sp>
      <p:sp>
        <p:nvSpPr>
          <p:cNvPr id="296" name="Google Shape;296;p37"/>
          <p:cNvSpPr txBox="1">
            <a:spLocks noGrp="1"/>
          </p:cNvSpPr>
          <p:nvPr>
            <p:ph type="subTitle" idx="1"/>
          </p:nvPr>
        </p:nvSpPr>
        <p:spPr>
          <a:xfrm>
            <a:off x="301975" y="3538000"/>
            <a:ext cx="30363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7" name="Google Shape;297;p37"/>
          <p:cNvSpPr txBox="1">
            <a:spLocks noGrp="1"/>
          </p:cNvSpPr>
          <p:nvPr>
            <p:ph type="body" idx="2"/>
          </p:nvPr>
        </p:nvSpPr>
        <p:spPr>
          <a:xfrm>
            <a:off x="4140775" y="728600"/>
            <a:ext cx="4386600" cy="3953100"/>
          </a:xfrm>
          <a:prstGeom prst="rect">
            <a:avLst/>
          </a:prstGeom>
        </p:spPr>
        <p:txBody>
          <a:bodyPr spcFirstLastPara="1" wrap="square" lIns="91425" tIns="91425" rIns="91425" bIns="91425" anchor="t" anchorCtr="0">
            <a:noAutofit/>
          </a:bodyPr>
          <a:lstStyle/>
          <a:p>
            <a:pPr marL="342900" lvl="0" indent="-247650" algn="just" rtl="0">
              <a:lnSpc>
                <a:spcPct val="90000"/>
              </a:lnSpc>
              <a:spcBef>
                <a:spcPts val="0"/>
              </a:spcBef>
              <a:spcAft>
                <a:spcPts val="0"/>
              </a:spcAft>
              <a:buClr>
                <a:srgbClr val="FF0000"/>
              </a:buClr>
              <a:buSzPts val="1700"/>
              <a:buFont typeface="Tahoma"/>
              <a:buChar char="•"/>
            </a:pPr>
            <a:r>
              <a:rPr lang="tr" sz="1700" b="1">
                <a:solidFill>
                  <a:srgbClr val="FFFF00"/>
                </a:solidFill>
                <a:latin typeface="Tahoma"/>
                <a:ea typeface="Tahoma"/>
                <a:cs typeface="Tahoma"/>
                <a:sym typeface="Tahoma"/>
              </a:rPr>
              <a:t>Çalışmak için oturan bir insanın dikkatini dağıtan faktörler ya çevreden gelir veya kişinin kendi zihninden kaynaklanır. Bu sebeple çalışma ortamının belirli özelliklere sahip olması öğrenmeyi kolaylaştırır ve çalışmak için ayrılan zamandan en üst düzeyde yarar sağlanmasına imkan verir.</a:t>
            </a:r>
            <a:endParaRPr sz="1700" b="1">
              <a:solidFill>
                <a:srgbClr val="FFFF00"/>
              </a:solidFill>
              <a:latin typeface="Tahoma"/>
              <a:ea typeface="Tahoma"/>
              <a:cs typeface="Tahoma"/>
              <a:sym typeface="Tahoma"/>
            </a:endParaRPr>
          </a:p>
          <a:p>
            <a:pPr marL="342900" lvl="0" indent="0" algn="just" rtl="0">
              <a:lnSpc>
                <a:spcPct val="90000"/>
              </a:lnSpc>
              <a:spcBef>
                <a:spcPts val="0"/>
              </a:spcBef>
              <a:spcAft>
                <a:spcPts val="0"/>
              </a:spcAft>
              <a:buNone/>
            </a:pPr>
            <a:endParaRPr sz="1700" b="1">
              <a:solidFill>
                <a:srgbClr val="FFFF00"/>
              </a:solidFill>
              <a:latin typeface="Tahoma"/>
              <a:ea typeface="Tahoma"/>
              <a:cs typeface="Tahoma"/>
              <a:sym typeface="Tahoma"/>
            </a:endParaRPr>
          </a:p>
          <a:p>
            <a:pPr marL="342900" lvl="0" indent="-247650" algn="just" rtl="0">
              <a:lnSpc>
                <a:spcPct val="90000"/>
              </a:lnSpc>
              <a:spcBef>
                <a:spcPts val="0"/>
              </a:spcBef>
              <a:spcAft>
                <a:spcPts val="0"/>
              </a:spcAft>
              <a:buClr>
                <a:srgbClr val="FF0000"/>
              </a:buClr>
              <a:buSzPts val="1700"/>
              <a:buFont typeface="Tahoma"/>
              <a:buChar char="•"/>
            </a:pPr>
            <a:r>
              <a:rPr lang="tr" sz="1700" b="1">
                <a:solidFill>
                  <a:srgbClr val="FFFF00"/>
                </a:solidFill>
                <a:latin typeface="Tahoma"/>
                <a:ea typeface="Tahoma"/>
                <a:cs typeface="Tahoma"/>
                <a:sym typeface="Tahoma"/>
              </a:rPr>
              <a:t>Gürültü, başka insanların varlığı, radyo, televizyon ve el altında başka yazılı şeyler (gazete vb.) bulunmasının çalışmayı engellediği araştırmalarla ortaya konmuştur.</a:t>
            </a:r>
            <a:endParaRPr sz="1700" b="1">
              <a:solidFill>
                <a:srgbClr val="FFFF00"/>
              </a:solidFill>
              <a:latin typeface="Tahoma"/>
              <a:ea typeface="Tahoma"/>
              <a:cs typeface="Tahoma"/>
              <a:sym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8"/>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3- Zihnin Dağılması (İç Sebepler)</a:t>
            </a:r>
            <a:endParaRPr/>
          </a:p>
        </p:txBody>
      </p:sp>
      <p:sp>
        <p:nvSpPr>
          <p:cNvPr id="303" name="Google Shape;303;p38"/>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3.1. HAYALLER</a:t>
            </a:r>
            <a:endParaRPr/>
          </a:p>
        </p:txBody>
      </p:sp>
      <p:sp>
        <p:nvSpPr>
          <p:cNvPr id="304" name="Google Shape;304;p38"/>
          <p:cNvSpPr txBox="1">
            <a:spLocks noGrp="1"/>
          </p:cNvSpPr>
          <p:nvPr>
            <p:ph type="body" idx="2"/>
          </p:nvPr>
        </p:nvSpPr>
        <p:spPr>
          <a:xfrm>
            <a:off x="4032550" y="360700"/>
            <a:ext cx="4725000" cy="4429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tr" sz="1700" b="1">
                <a:solidFill>
                  <a:srgbClr val="FFFF00"/>
                </a:solidFill>
                <a:latin typeface="Tahoma"/>
                <a:ea typeface="Tahoma"/>
                <a:cs typeface="Tahoma"/>
                <a:sym typeface="Tahoma"/>
              </a:rPr>
              <a:t>Çalışmaya başladığınızda </a:t>
            </a:r>
            <a:r>
              <a:rPr lang="tr" sz="1700" b="1" i="1">
                <a:solidFill>
                  <a:srgbClr val="FFFF00"/>
                </a:solidFill>
                <a:latin typeface="Tahoma"/>
                <a:ea typeface="Tahoma"/>
                <a:cs typeface="Tahoma"/>
                <a:sym typeface="Tahoma"/>
              </a:rPr>
              <a:t>hayalleriniz </a:t>
            </a:r>
            <a:r>
              <a:rPr lang="tr" sz="1700" b="1">
                <a:solidFill>
                  <a:srgbClr val="FFFF00"/>
                </a:solidFill>
                <a:latin typeface="Tahoma"/>
                <a:ea typeface="Tahoma"/>
                <a:cs typeface="Tahoma"/>
                <a:sym typeface="Tahoma"/>
              </a:rPr>
              <a:t>sizi içine alıyor ve çalışmanızı engelliyorsa size iki farklı yol önereceğiz:</a:t>
            </a:r>
            <a:endParaRPr sz="1700" b="1">
              <a:solidFill>
                <a:srgbClr val="FFFF00"/>
              </a:solidFill>
              <a:latin typeface="Tahoma"/>
              <a:ea typeface="Tahoma"/>
              <a:cs typeface="Tahoma"/>
              <a:sym typeface="Tahoma"/>
            </a:endParaRPr>
          </a:p>
          <a:p>
            <a:pPr marL="0" lvl="0" indent="0" algn="l" rtl="0">
              <a:lnSpc>
                <a:spcPct val="100000"/>
              </a:lnSpc>
              <a:spcBef>
                <a:spcPts val="0"/>
              </a:spcBef>
              <a:spcAft>
                <a:spcPts val="0"/>
              </a:spcAft>
              <a:buNone/>
            </a:pPr>
            <a:endParaRPr sz="1700" b="1">
              <a:solidFill>
                <a:srgbClr val="FFFF00"/>
              </a:solidFill>
              <a:latin typeface="Tahoma"/>
              <a:ea typeface="Tahoma"/>
              <a:cs typeface="Tahoma"/>
              <a:sym typeface="Tahoma"/>
            </a:endParaRPr>
          </a:p>
          <a:p>
            <a:pPr marL="0" lvl="0" indent="0" algn="l" rtl="0">
              <a:lnSpc>
                <a:spcPct val="100000"/>
              </a:lnSpc>
              <a:spcBef>
                <a:spcPts val="0"/>
              </a:spcBef>
              <a:spcAft>
                <a:spcPts val="0"/>
              </a:spcAft>
              <a:buNone/>
            </a:pPr>
            <a:r>
              <a:rPr lang="tr" sz="1700" b="1">
                <a:solidFill>
                  <a:srgbClr val="FFFF00"/>
                </a:solidFill>
                <a:latin typeface="Tahoma"/>
                <a:ea typeface="Tahoma"/>
                <a:cs typeface="Tahoma"/>
                <a:sym typeface="Tahoma"/>
              </a:rPr>
              <a:t>1-Böyle bir durumla karşılaştığınızda kurmak istediğiniz hayali kendinize bir ödül olarak verin. “</a:t>
            </a:r>
            <a:r>
              <a:rPr lang="tr" sz="1700" b="1" i="1">
                <a:solidFill>
                  <a:srgbClr val="FFFF00"/>
                </a:solidFill>
                <a:latin typeface="Tahoma"/>
                <a:ea typeface="Tahoma"/>
                <a:cs typeface="Tahoma"/>
                <a:sym typeface="Tahoma"/>
              </a:rPr>
              <a:t>Bu ders çalışma seansımı tamamladığım zaman, 10 dk. hayal kuracağım”</a:t>
            </a:r>
            <a:r>
              <a:rPr lang="tr" sz="1700" b="1">
                <a:solidFill>
                  <a:srgbClr val="FFFF00"/>
                </a:solidFill>
                <a:latin typeface="Tahoma"/>
                <a:ea typeface="Tahoma"/>
                <a:cs typeface="Tahoma"/>
                <a:sym typeface="Tahoma"/>
              </a:rPr>
              <a:t> deyin. </a:t>
            </a:r>
            <a:endParaRPr sz="1700" b="1">
              <a:solidFill>
                <a:srgbClr val="FFFF00"/>
              </a:solidFill>
              <a:latin typeface="Tahoma"/>
              <a:ea typeface="Tahoma"/>
              <a:cs typeface="Tahoma"/>
              <a:sym typeface="Tahoma"/>
            </a:endParaRPr>
          </a:p>
          <a:p>
            <a:pPr marL="0" lvl="0" indent="0" algn="l" rtl="0">
              <a:lnSpc>
                <a:spcPct val="100000"/>
              </a:lnSpc>
              <a:spcBef>
                <a:spcPts val="0"/>
              </a:spcBef>
              <a:spcAft>
                <a:spcPts val="0"/>
              </a:spcAft>
              <a:buNone/>
            </a:pPr>
            <a:endParaRPr sz="1700" b="1">
              <a:solidFill>
                <a:srgbClr val="FFFF00"/>
              </a:solidFill>
              <a:latin typeface="Tahoma"/>
              <a:ea typeface="Tahoma"/>
              <a:cs typeface="Tahoma"/>
              <a:sym typeface="Tahoma"/>
            </a:endParaRPr>
          </a:p>
          <a:p>
            <a:pPr marL="0" lvl="0" indent="0" algn="l" rtl="0">
              <a:lnSpc>
                <a:spcPct val="100000"/>
              </a:lnSpc>
              <a:spcBef>
                <a:spcPts val="0"/>
              </a:spcBef>
              <a:spcAft>
                <a:spcPts val="0"/>
              </a:spcAft>
              <a:buNone/>
            </a:pPr>
            <a:r>
              <a:rPr lang="tr" sz="1700" b="1">
                <a:solidFill>
                  <a:srgbClr val="FFFF00"/>
                </a:solidFill>
                <a:latin typeface="Tahoma"/>
                <a:ea typeface="Tahoma"/>
                <a:cs typeface="Tahoma"/>
                <a:sym typeface="Tahoma"/>
              </a:rPr>
              <a:t>Eğer iç disiplini kuvvetli bir öğrenciyseniz, çalışma motivasyonunuz artacaktır. </a:t>
            </a:r>
            <a:endParaRPr sz="1700">
              <a:solidFill>
                <a:srgbClr val="FFFF00"/>
              </a:solidFill>
              <a:latin typeface="Arial"/>
              <a:ea typeface="Arial"/>
              <a:cs typeface="Arial"/>
              <a:sym typeface="Arial"/>
            </a:endParaRPr>
          </a:p>
          <a:p>
            <a:pPr marL="0" lvl="0" indent="0" algn="l" rtl="0">
              <a:lnSpc>
                <a:spcPct val="100000"/>
              </a:lnSpc>
              <a:spcBef>
                <a:spcPts val="0"/>
              </a:spcBef>
              <a:spcAft>
                <a:spcPts val="0"/>
              </a:spcAft>
              <a:buClr>
                <a:srgbClr val="6600FF"/>
              </a:buClr>
              <a:buSzPts val="2000"/>
              <a:buFont typeface="Tahoma"/>
              <a:buNone/>
            </a:pPr>
            <a:r>
              <a:rPr lang="tr" sz="1700" b="1">
                <a:solidFill>
                  <a:srgbClr val="FFFF00"/>
                </a:solidFill>
                <a:latin typeface="Tahoma"/>
                <a:ea typeface="Tahoma"/>
                <a:cs typeface="Tahoma"/>
                <a:sym typeface="Tahoma"/>
              </a:rPr>
              <a:t>Bu takdirde seansın sonunda kendinize hak ettiğiniz ödülünüzü zevkle verin ve hayalinizi zevkle kurun.</a:t>
            </a:r>
            <a:endParaRPr sz="1700" b="1">
              <a:solidFill>
                <a:srgbClr val="FFFF00"/>
              </a:solidFill>
              <a:latin typeface="Tahoma"/>
              <a:ea typeface="Tahoma"/>
              <a:cs typeface="Tahoma"/>
              <a:sym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3- Zihnin Dağılması (İç Sebepler)</a:t>
            </a:r>
            <a:endParaRPr/>
          </a:p>
        </p:txBody>
      </p:sp>
      <p:sp>
        <p:nvSpPr>
          <p:cNvPr id="310" name="Google Shape;310;p3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3.1. HAYALLER</a:t>
            </a:r>
            <a:endParaRPr/>
          </a:p>
        </p:txBody>
      </p:sp>
      <p:sp>
        <p:nvSpPr>
          <p:cNvPr id="311" name="Google Shape;311;p39"/>
          <p:cNvSpPr txBox="1">
            <a:spLocks noGrp="1"/>
          </p:cNvSpPr>
          <p:nvPr>
            <p:ph type="body" idx="2"/>
          </p:nvPr>
        </p:nvSpPr>
        <p:spPr>
          <a:xfrm>
            <a:off x="4648200" y="1696600"/>
            <a:ext cx="3792000" cy="28194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rgbClr val="6600FF"/>
              </a:buClr>
              <a:buSzPts val="2400"/>
              <a:buFont typeface="Tahoma"/>
              <a:buNone/>
            </a:pPr>
            <a:r>
              <a:rPr lang="tr" sz="1700" b="1">
                <a:solidFill>
                  <a:srgbClr val="FFFF00"/>
                </a:solidFill>
                <a:latin typeface="Tahoma"/>
                <a:ea typeface="Tahoma"/>
                <a:cs typeface="Tahoma"/>
                <a:sym typeface="Tahoma"/>
              </a:rPr>
              <a:t>2- Ders çalışırken hayale dalarsanız ve bunu kendinize ödül olarak verecek şekilde erteleyemiyorsanız, kurduğunuz hayale devam etmeniz ve bitirmenizdir. Hayalinizi bitirip doyuma ulaşın ve tekrar dersinize dönün.</a:t>
            </a:r>
            <a:endParaRPr sz="1700">
              <a:solidFill>
                <a:srgbClr val="FF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0"/>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3- Zihnin Dağılması (İç Sebepler)</a:t>
            </a:r>
            <a:endParaRPr/>
          </a:p>
        </p:txBody>
      </p:sp>
      <p:sp>
        <p:nvSpPr>
          <p:cNvPr id="317" name="Google Shape;317;p40"/>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3.2. ENDİŞELER</a:t>
            </a:r>
            <a:endParaRPr/>
          </a:p>
        </p:txBody>
      </p:sp>
      <p:sp>
        <p:nvSpPr>
          <p:cNvPr id="318" name="Google Shape;318;p40"/>
          <p:cNvSpPr txBox="1">
            <a:spLocks noGrp="1"/>
          </p:cNvSpPr>
          <p:nvPr>
            <p:ph type="body" idx="2"/>
          </p:nvPr>
        </p:nvSpPr>
        <p:spPr>
          <a:xfrm>
            <a:off x="4147975" y="317400"/>
            <a:ext cx="4371600" cy="4357200"/>
          </a:xfrm>
          <a:prstGeom prst="rect">
            <a:avLst/>
          </a:prstGeom>
        </p:spPr>
        <p:txBody>
          <a:bodyPr spcFirstLastPara="1" wrap="square" lIns="91425" tIns="91425" rIns="91425" bIns="91425" anchor="t" anchorCtr="0">
            <a:noAutofit/>
          </a:bodyPr>
          <a:lstStyle/>
          <a:p>
            <a:pPr marL="342900" lvl="0" indent="-279400" algn="l" rtl="0">
              <a:lnSpc>
                <a:spcPct val="100000"/>
              </a:lnSpc>
              <a:spcBef>
                <a:spcPts val="100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“Bu sınavda başarılı olabilecek miyim?”</a:t>
            </a:r>
            <a:endParaRPr sz="1800"/>
          </a:p>
          <a:p>
            <a:pPr marL="342900" lvl="0" indent="-279400" algn="l" rtl="0">
              <a:lnSpc>
                <a:spcPct val="100000"/>
              </a:lnSpc>
              <a:spcBef>
                <a:spcPts val="100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“Ya başaramazsam, annemin-babamın yüzüne nasıl bakacağım?”</a:t>
            </a:r>
            <a:endParaRPr sz="1800"/>
          </a:p>
          <a:p>
            <a:pPr marL="342900" lvl="0" indent="-279400" algn="l" rtl="0">
              <a:lnSpc>
                <a:spcPct val="100000"/>
              </a:lnSpc>
              <a:spcBef>
                <a:spcPts val="100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“Arkadaşlarım benden çok çalıştı, ben tam hazırlanamadım...”</a:t>
            </a:r>
            <a:endParaRPr sz="1800"/>
          </a:p>
          <a:p>
            <a:pPr marL="342900" lvl="0" indent="-279400" algn="l" rtl="0">
              <a:lnSpc>
                <a:spcPct val="100000"/>
              </a:lnSpc>
              <a:spcBef>
                <a:spcPts val="100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“Bu iş olmayacak galiba...”</a:t>
            </a:r>
            <a:endParaRPr sz="1800"/>
          </a:p>
          <a:p>
            <a:pPr marL="342900" lvl="0" indent="-279400" algn="l" rtl="0">
              <a:lnSpc>
                <a:spcPct val="100000"/>
              </a:lnSpc>
              <a:spcBef>
                <a:spcPts val="100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“Çalışacak bunca konu var, hiç zaman kalmadı. Mahvoldum, hapı yuttum”</a:t>
            </a:r>
            <a:endParaRPr sz="1800"/>
          </a:p>
          <a:p>
            <a:pPr marL="0" lvl="0" indent="0" algn="l" rtl="0">
              <a:spcBef>
                <a:spcPts val="0"/>
              </a:spcBef>
              <a:spcAft>
                <a:spcPts val="160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1"/>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3- Zihnin Dağılması (İç Sebepler)</a:t>
            </a:r>
            <a:endParaRPr/>
          </a:p>
        </p:txBody>
      </p:sp>
      <p:sp>
        <p:nvSpPr>
          <p:cNvPr id="324" name="Google Shape;324;p41"/>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a:t>3.2. ENDİŞELER</a:t>
            </a:r>
            <a:endParaRPr/>
          </a:p>
        </p:txBody>
      </p:sp>
      <p:sp>
        <p:nvSpPr>
          <p:cNvPr id="325" name="Google Shape;325;p41"/>
          <p:cNvSpPr txBox="1">
            <a:spLocks noGrp="1"/>
          </p:cNvSpPr>
          <p:nvPr>
            <p:ph type="body" idx="2"/>
          </p:nvPr>
        </p:nvSpPr>
        <p:spPr>
          <a:xfrm>
            <a:off x="3837775" y="194775"/>
            <a:ext cx="4963200" cy="4552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tr" sz="2400" b="1">
                <a:solidFill>
                  <a:srgbClr val="FFFF00"/>
                </a:solidFill>
                <a:latin typeface="Tahoma"/>
                <a:ea typeface="Tahoma"/>
                <a:cs typeface="Tahoma"/>
                <a:sym typeface="Tahoma"/>
              </a:rPr>
              <a:t>Kendi kendinize şu soruları sormanızı öneririz:</a:t>
            </a:r>
            <a:endParaRPr sz="2400">
              <a:latin typeface="Montserrat"/>
              <a:ea typeface="Montserrat"/>
              <a:cs typeface="Montserrat"/>
              <a:sym typeface="Montserrat"/>
            </a:endParaRPr>
          </a:p>
          <a:p>
            <a:pPr marL="0" lvl="0" indent="0" algn="l" rtl="0">
              <a:lnSpc>
                <a:spcPct val="90000"/>
              </a:lnSpc>
              <a:spcBef>
                <a:spcPts val="0"/>
              </a:spcBef>
              <a:spcAft>
                <a:spcPts val="0"/>
              </a:spcAft>
              <a:buNone/>
            </a:pPr>
            <a:endParaRPr sz="1800" b="1">
              <a:solidFill>
                <a:srgbClr val="FFFF00"/>
              </a:solidFill>
              <a:latin typeface="Tahoma"/>
              <a:ea typeface="Tahoma"/>
              <a:cs typeface="Tahoma"/>
              <a:sym typeface="Tahoma"/>
            </a:endParaRPr>
          </a:p>
          <a:p>
            <a:pPr marL="342900" lvl="0" indent="-279400" algn="just" rtl="0">
              <a:lnSpc>
                <a:spcPct val="90000"/>
              </a:lnSpc>
              <a:spcBef>
                <a:spcPts val="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“Bu düşünceler benim çalışmamı kolaylaştırıyor mu?”</a:t>
            </a:r>
            <a:endParaRPr sz="1800"/>
          </a:p>
          <a:p>
            <a:pPr marL="342900" lvl="0" indent="-279400" algn="just" rtl="0">
              <a:lnSpc>
                <a:spcPct val="90000"/>
              </a:lnSpc>
              <a:spcBef>
                <a:spcPts val="56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“Bu düşünceler amacıma hizmet ediyor mu?”</a:t>
            </a:r>
            <a:endParaRPr sz="1800"/>
          </a:p>
          <a:p>
            <a:pPr marL="342900" lvl="0" indent="-279400" algn="just" rtl="0">
              <a:lnSpc>
                <a:spcPct val="90000"/>
              </a:lnSpc>
              <a:spcBef>
                <a:spcPts val="56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“Bu düşünceler bana yardımcı oluyor mu?”</a:t>
            </a:r>
            <a:endParaRPr sz="1800"/>
          </a:p>
          <a:p>
            <a:pPr marL="342900" lvl="0" indent="-342900" algn="l" rtl="0">
              <a:lnSpc>
                <a:spcPct val="90000"/>
              </a:lnSpc>
              <a:spcBef>
                <a:spcPts val="560"/>
              </a:spcBef>
              <a:spcAft>
                <a:spcPts val="0"/>
              </a:spcAft>
              <a:buNone/>
            </a:pPr>
            <a:r>
              <a:rPr lang="tr" sz="1800" b="1">
                <a:solidFill>
                  <a:srgbClr val="FFFF00"/>
                </a:solidFill>
                <a:latin typeface="Tahoma"/>
                <a:ea typeface="Tahoma"/>
                <a:cs typeface="Tahoma"/>
                <a:sym typeface="Tahoma"/>
              </a:rPr>
              <a:t>      </a:t>
            </a:r>
            <a:endParaRPr sz="1800" b="1">
              <a:solidFill>
                <a:srgbClr val="FFFF00"/>
              </a:solidFill>
              <a:latin typeface="Tahoma"/>
              <a:ea typeface="Tahoma"/>
              <a:cs typeface="Tahoma"/>
              <a:sym typeface="Tahoma"/>
            </a:endParaRPr>
          </a:p>
          <a:p>
            <a:pPr marL="0" lvl="0" indent="0" algn="l" rtl="0">
              <a:lnSpc>
                <a:spcPct val="90000"/>
              </a:lnSpc>
              <a:spcBef>
                <a:spcPts val="560"/>
              </a:spcBef>
              <a:spcAft>
                <a:spcPts val="0"/>
              </a:spcAft>
              <a:buClr>
                <a:schemeClr val="accent1"/>
              </a:buClr>
              <a:buSzPts val="2800"/>
              <a:buFont typeface="Tahoma"/>
              <a:buNone/>
            </a:pPr>
            <a:r>
              <a:rPr lang="tr" sz="1800" b="1">
                <a:solidFill>
                  <a:srgbClr val="FFFF00"/>
                </a:solidFill>
                <a:latin typeface="Tahoma"/>
                <a:ea typeface="Tahoma"/>
                <a:cs typeface="Tahoma"/>
                <a:sym typeface="Tahoma"/>
              </a:rPr>
              <a:t>Bu sorulara verilecek cevap “Hayır” olduğuna göre, yapılacak olan bu düşüncelerden uzaklaşıp çalışmaya yönelmektir.</a:t>
            </a:r>
            <a:endParaRPr sz="1800"/>
          </a:p>
          <a:p>
            <a:pPr marL="0" lvl="0" indent="0" algn="l" rtl="0">
              <a:spcBef>
                <a:spcPts val="0"/>
              </a:spcBef>
              <a:spcAft>
                <a:spcPts val="160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2"/>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püf noktaları</a:t>
            </a:r>
            <a:endParaRPr sz="3600">
              <a:latin typeface="Lobster"/>
              <a:ea typeface="Lobster"/>
              <a:cs typeface="Lobster"/>
              <a:sym typeface="Lobster"/>
            </a:endParaRPr>
          </a:p>
        </p:txBody>
      </p:sp>
      <p:sp>
        <p:nvSpPr>
          <p:cNvPr id="331" name="Google Shape;331;p42"/>
          <p:cNvSpPr txBox="1">
            <a:spLocks noGrp="1"/>
          </p:cNvSpPr>
          <p:nvPr>
            <p:ph type="body" idx="1"/>
          </p:nvPr>
        </p:nvSpPr>
        <p:spPr>
          <a:xfrm>
            <a:off x="1297500" y="1567550"/>
            <a:ext cx="3635700" cy="2911200"/>
          </a:xfrm>
          <a:prstGeom prst="rect">
            <a:avLst/>
          </a:prstGeom>
        </p:spPr>
        <p:txBody>
          <a:bodyPr spcFirstLastPara="1" wrap="square" lIns="91425" tIns="91425" rIns="91425" bIns="91425" anchor="t" anchorCtr="0">
            <a:noAutofit/>
          </a:bodyPr>
          <a:lstStyle/>
          <a:p>
            <a:pPr marL="342900" lvl="0" indent="-254000" algn="just" rtl="0">
              <a:lnSpc>
                <a:spcPct val="100000"/>
              </a:lnSpc>
              <a:spcBef>
                <a:spcPts val="64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Dersiniz bitmeden çalışma isteğiniz azalmışsa çalışmanıza hemen ara vermeyin. "5 sayfa daha çalışacağım" deyin.</a:t>
            </a:r>
            <a:endParaRPr sz="1800"/>
          </a:p>
          <a:p>
            <a:pPr marL="0" lvl="0" indent="0" algn="l" rtl="0">
              <a:spcBef>
                <a:spcPts val="0"/>
              </a:spcBef>
              <a:spcAft>
                <a:spcPts val="1600"/>
              </a:spcAft>
              <a:buNone/>
            </a:pPr>
            <a:endParaRPr/>
          </a:p>
        </p:txBody>
      </p:sp>
      <p:sp>
        <p:nvSpPr>
          <p:cNvPr id="332" name="Google Shape;332;p42"/>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Autofit/>
          </a:bodyPr>
          <a:lstStyle/>
          <a:p>
            <a:pPr marL="342900" lvl="0" indent="-254000" algn="just" rtl="0">
              <a:lnSpc>
                <a:spcPct val="100000"/>
              </a:lnSpc>
              <a:spcBef>
                <a:spcPts val="64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Konuları biriktirmeden çalışın ki bıkkınlık verici olmasın.</a:t>
            </a: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3"/>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püf noktaları</a:t>
            </a:r>
            <a:endParaRPr sz="3600">
              <a:latin typeface="Lobster"/>
              <a:ea typeface="Lobster"/>
              <a:cs typeface="Lobster"/>
              <a:sym typeface="Lobster"/>
            </a:endParaRPr>
          </a:p>
          <a:p>
            <a:pPr marL="0" lvl="0" indent="0" algn="l" rtl="0">
              <a:spcBef>
                <a:spcPts val="0"/>
              </a:spcBef>
              <a:spcAft>
                <a:spcPts val="0"/>
              </a:spcAft>
              <a:buNone/>
            </a:pPr>
            <a:endParaRPr/>
          </a:p>
        </p:txBody>
      </p:sp>
      <p:sp>
        <p:nvSpPr>
          <p:cNvPr id="338" name="Google Shape;338;p43"/>
          <p:cNvSpPr txBox="1">
            <a:spLocks noGrp="1"/>
          </p:cNvSpPr>
          <p:nvPr>
            <p:ph type="body" idx="1"/>
          </p:nvPr>
        </p:nvSpPr>
        <p:spPr>
          <a:xfrm>
            <a:off x="1030600" y="1567550"/>
            <a:ext cx="3990300" cy="2911200"/>
          </a:xfrm>
          <a:prstGeom prst="rect">
            <a:avLst/>
          </a:prstGeom>
        </p:spPr>
        <p:txBody>
          <a:bodyPr spcFirstLastPara="1" wrap="square" lIns="91425" tIns="91425" rIns="91425" bIns="91425" anchor="t" anchorCtr="0">
            <a:noAutofit/>
          </a:bodyPr>
          <a:lstStyle/>
          <a:p>
            <a:pPr marL="342900" lvl="0" indent="-254000" algn="just" rtl="0">
              <a:lnSpc>
                <a:spcPct val="100000"/>
              </a:lnSpc>
              <a:spcBef>
                <a:spcPts val="64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Önemli yerlerin altını çizmeniz dikkatinizi arttıracak ve konunun hatırlanmasını kolaylaştıracaktır.</a:t>
            </a:r>
            <a:endParaRPr sz="1800"/>
          </a:p>
        </p:txBody>
      </p:sp>
      <p:sp>
        <p:nvSpPr>
          <p:cNvPr id="339" name="Google Shape;339;p43"/>
          <p:cNvSpPr txBox="1">
            <a:spLocks noGrp="1"/>
          </p:cNvSpPr>
          <p:nvPr>
            <p:ph type="body" idx="2"/>
          </p:nvPr>
        </p:nvSpPr>
        <p:spPr>
          <a:xfrm>
            <a:off x="5156850" y="1567550"/>
            <a:ext cx="3651300" cy="2911200"/>
          </a:xfrm>
          <a:prstGeom prst="rect">
            <a:avLst/>
          </a:prstGeom>
        </p:spPr>
        <p:txBody>
          <a:bodyPr spcFirstLastPara="1" wrap="square" lIns="91425" tIns="91425" rIns="91425" bIns="91425" anchor="t" anchorCtr="0">
            <a:noAutofit/>
          </a:bodyPr>
          <a:lstStyle/>
          <a:p>
            <a:pPr marL="342900" lvl="0" indent="-254000" algn="just" rtl="0">
              <a:lnSpc>
                <a:spcPct val="90000"/>
              </a:lnSpc>
              <a:spcBef>
                <a:spcPts val="64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Derse karşı ilginizi arttırmak için okuduğunuz konu ile ilgili kendinize "buradan nasıl bir soru gelir", "bunu öğrenmek bana ne kazandırır" gibi sorular sorun.</a:t>
            </a:r>
            <a:endParaRPr sz="1800"/>
          </a:p>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6"/>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Niçin Ders Çalışmalıyız?</a:t>
            </a:r>
            <a:endParaRPr sz="3600"/>
          </a:p>
        </p:txBody>
      </p:sp>
      <p:sp>
        <p:nvSpPr>
          <p:cNvPr id="150" name="Google Shape;150;p16"/>
          <p:cNvSpPr txBox="1">
            <a:spLocks noGrp="1"/>
          </p:cNvSpPr>
          <p:nvPr>
            <p:ph type="body" idx="1"/>
          </p:nvPr>
        </p:nvSpPr>
        <p:spPr>
          <a:xfrm>
            <a:off x="1297500" y="1972550"/>
            <a:ext cx="4026300" cy="2415900"/>
          </a:xfrm>
          <a:prstGeom prst="rect">
            <a:avLst/>
          </a:prstGeom>
        </p:spPr>
        <p:txBody>
          <a:bodyPr spcFirstLastPara="1" wrap="square" lIns="91425" tIns="91425" rIns="91425" bIns="91425" anchor="t" anchorCtr="0">
            <a:noAutofit/>
          </a:bodyPr>
          <a:lstStyle/>
          <a:p>
            <a:pPr marL="457200" lvl="0" indent="-374650" algn="just" rtl="0">
              <a:lnSpc>
                <a:spcPct val="100000"/>
              </a:lnSpc>
              <a:spcBef>
                <a:spcPts val="640"/>
              </a:spcBef>
              <a:spcAft>
                <a:spcPts val="0"/>
              </a:spcAft>
              <a:buClr>
                <a:srgbClr val="FF0000"/>
              </a:buClr>
              <a:buSzPts val="2300"/>
              <a:buFont typeface="Tahoma"/>
              <a:buChar char="●"/>
            </a:pPr>
            <a:r>
              <a:rPr lang="tr" sz="2300" b="1">
                <a:solidFill>
                  <a:srgbClr val="FFFF00"/>
                </a:solidFill>
                <a:latin typeface="Tahoma"/>
                <a:ea typeface="Tahoma"/>
                <a:cs typeface="Tahoma"/>
                <a:sym typeface="Tahoma"/>
              </a:rPr>
              <a:t>Günümüzde eğitim bir haktır ve aynı zamanda bir görevdir. Çünkü her devlet  eğitimli ve nitelikli yurttaşa ihtiyaç duyar. </a:t>
            </a:r>
            <a:endParaRPr sz="2300"/>
          </a:p>
          <a:p>
            <a:pPr marL="0" lvl="0" indent="0" algn="l" rtl="0">
              <a:spcBef>
                <a:spcPts val="0"/>
              </a:spcBef>
              <a:spcAft>
                <a:spcPts val="1600"/>
              </a:spcAft>
              <a:buNone/>
            </a:pPr>
            <a:endParaRPr sz="2400"/>
          </a:p>
        </p:txBody>
      </p:sp>
      <p:pic>
        <p:nvPicPr>
          <p:cNvPr id="151" name="Google Shape;151;p16"/>
          <p:cNvPicPr preferRelativeResize="0"/>
          <p:nvPr/>
        </p:nvPicPr>
        <p:blipFill>
          <a:blip r:embed="rId3">
            <a:alphaModFix amt="89000"/>
          </a:blip>
          <a:stretch>
            <a:fillRect/>
          </a:stretch>
        </p:blipFill>
        <p:spPr>
          <a:xfrm>
            <a:off x="5425700" y="2255200"/>
            <a:ext cx="3515400" cy="2133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püf noktaları</a:t>
            </a:r>
            <a:endParaRPr sz="3600">
              <a:latin typeface="Lobster"/>
              <a:ea typeface="Lobster"/>
              <a:cs typeface="Lobster"/>
              <a:sym typeface="Lobster"/>
            </a:endParaRPr>
          </a:p>
          <a:p>
            <a:pPr marL="0" lvl="0" indent="0" algn="l" rtl="0">
              <a:spcBef>
                <a:spcPts val="0"/>
              </a:spcBef>
              <a:spcAft>
                <a:spcPts val="0"/>
              </a:spcAft>
              <a:buNone/>
            </a:pPr>
            <a:endParaRPr/>
          </a:p>
        </p:txBody>
      </p:sp>
      <p:sp>
        <p:nvSpPr>
          <p:cNvPr id="345" name="Google Shape;345;p44"/>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Autofit/>
          </a:bodyPr>
          <a:lstStyle/>
          <a:p>
            <a:pPr marL="342900" lvl="0" indent="-254000" algn="just" rtl="0">
              <a:lnSpc>
                <a:spcPct val="100000"/>
              </a:lnSpc>
              <a:spcBef>
                <a:spcPts val="64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Öğrendiğiniz bilgileri tekrar etmeniz bilginin uzun süreli hafızanızda kalmasını sağlayacaktır.</a:t>
            </a:r>
            <a:endParaRPr sz="1800"/>
          </a:p>
          <a:p>
            <a:pPr marL="0" lvl="0" indent="0" algn="l" rtl="0">
              <a:spcBef>
                <a:spcPts val="0"/>
              </a:spcBef>
              <a:spcAft>
                <a:spcPts val="1600"/>
              </a:spcAft>
              <a:buNone/>
            </a:pPr>
            <a:endParaRPr/>
          </a:p>
        </p:txBody>
      </p:sp>
      <p:sp>
        <p:nvSpPr>
          <p:cNvPr id="346" name="Google Shape;346;p44"/>
          <p:cNvSpPr txBox="1">
            <a:spLocks noGrp="1"/>
          </p:cNvSpPr>
          <p:nvPr>
            <p:ph type="body" idx="2"/>
          </p:nvPr>
        </p:nvSpPr>
        <p:spPr>
          <a:xfrm>
            <a:off x="4933225" y="1567550"/>
            <a:ext cx="3557400" cy="2911200"/>
          </a:xfrm>
          <a:prstGeom prst="rect">
            <a:avLst/>
          </a:prstGeom>
        </p:spPr>
        <p:txBody>
          <a:bodyPr spcFirstLastPara="1" wrap="square" lIns="91425" tIns="91425" rIns="91425" bIns="91425" anchor="t" anchorCtr="0">
            <a:noAutofit/>
          </a:bodyPr>
          <a:lstStyle/>
          <a:p>
            <a:pPr marL="342900" lvl="0" indent="-254000" algn="just" rtl="0">
              <a:lnSpc>
                <a:spcPct val="90000"/>
              </a:lnSpc>
              <a:spcBef>
                <a:spcPts val="64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Çalışma planınızdan asla taviz vermeyin. Bir defa eğlensem ne olur demeyin. Alışkanlık haline dönüşüp çalışmalarınızı aksatabilir.</a:t>
            </a:r>
            <a:endParaRPr sz="1800"/>
          </a:p>
          <a:p>
            <a:pPr marL="0" lvl="0" indent="0" algn="l" rtl="0">
              <a:spcBef>
                <a:spcPts val="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püf noktaları</a:t>
            </a:r>
            <a:endParaRPr sz="3600">
              <a:latin typeface="Lobster"/>
              <a:ea typeface="Lobster"/>
              <a:cs typeface="Lobster"/>
              <a:sym typeface="Lobster"/>
            </a:endParaRPr>
          </a:p>
          <a:p>
            <a:pPr marL="0" lvl="0" indent="0" algn="l" rtl="0">
              <a:spcBef>
                <a:spcPts val="0"/>
              </a:spcBef>
              <a:spcAft>
                <a:spcPts val="0"/>
              </a:spcAft>
              <a:buNone/>
            </a:pPr>
            <a:endParaRPr/>
          </a:p>
        </p:txBody>
      </p:sp>
      <p:sp>
        <p:nvSpPr>
          <p:cNvPr id="352" name="Google Shape;352;p45"/>
          <p:cNvSpPr txBox="1">
            <a:spLocks noGrp="1"/>
          </p:cNvSpPr>
          <p:nvPr>
            <p:ph type="body" idx="1"/>
          </p:nvPr>
        </p:nvSpPr>
        <p:spPr>
          <a:xfrm>
            <a:off x="1196500" y="1567550"/>
            <a:ext cx="3736800" cy="2911200"/>
          </a:xfrm>
          <a:prstGeom prst="rect">
            <a:avLst/>
          </a:prstGeom>
        </p:spPr>
        <p:txBody>
          <a:bodyPr spcFirstLastPara="1" wrap="square" lIns="91425" tIns="91425" rIns="91425" bIns="91425" anchor="t" anchorCtr="0">
            <a:noAutofit/>
          </a:bodyPr>
          <a:lstStyle/>
          <a:p>
            <a:pPr marL="342900" lvl="0" indent="-254000" algn="just" rtl="0">
              <a:lnSpc>
                <a:spcPct val="90000"/>
              </a:lnSpc>
              <a:spcBef>
                <a:spcPts val="64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Kendinize  güvenin, “zafere çiçekli yollardan gidilmeyeceğini” dolayısıyla karşınıza birtakım engellerin çıkabileceğini unutmayın.</a:t>
            </a:r>
            <a:r>
              <a:rPr lang="tr" sz="1800">
                <a:solidFill>
                  <a:srgbClr val="FFFF00"/>
                </a:solidFill>
                <a:latin typeface="Tahoma"/>
                <a:ea typeface="Tahoma"/>
                <a:cs typeface="Tahoma"/>
                <a:sym typeface="Tahoma"/>
              </a:rPr>
              <a:t> </a:t>
            </a:r>
            <a:endParaRPr sz="1800"/>
          </a:p>
          <a:p>
            <a:pPr marL="0" lvl="0" indent="0" algn="l" rtl="0">
              <a:spcBef>
                <a:spcPts val="0"/>
              </a:spcBef>
              <a:spcAft>
                <a:spcPts val="1600"/>
              </a:spcAft>
              <a:buNone/>
            </a:pPr>
            <a:endParaRPr/>
          </a:p>
        </p:txBody>
      </p:sp>
      <p:sp>
        <p:nvSpPr>
          <p:cNvPr id="353" name="Google Shape;353;p45"/>
          <p:cNvSpPr txBox="1">
            <a:spLocks noGrp="1"/>
          </p:cNvSpPr>
          <p:nvPr>
            <p:ph type="body" idx="2"/>
          </p:nvPr>
        </p:nvSpPr>
        <p:spPr>
          <a:xfrm>
            <a:off x="4933225" y="1567550"/>
            <a:ext cx="3507000" cy="2911200"/>
          </a:xfrm>
          <a:prstGeom prst="rect">
            <a:avLst/>
          </a:prstGeom>
        </p:spPr>
        <p:txBody>
          <a:bodyPr spcFirstLastPara="1" wrap="square" lIns="91425" tIns="91425" rIns="91425" bIns="91425" anchor="t" anchorCtr="0">
            <a:noAutofit/>
          </a:bodyPr>
          <a:lstStyle/>
          <a:p>
            <a:pPr marL="342900" lvl="0" indent="-254000" algn="just" rtl="0">
              <a:lnSpc>
                <a:spcPct val="90000"/>
              </a:lnSpc>
              <a:spcBef>
                <a:spcPts val="64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Sadece istemek yetmez, her insan başarılı olmayı, hedeflerine ulaşmayı ister ancak  ter  dökmeden, bedel ödemeden hiçbir  başarıya ve hedefe ulaşılmaz.</a:t>
            </a:r>
            <a:endParaRPr sz="1800"/>
          </a:p>
          <a:p>
            <a:pPr marL="0" lvl="0" indent="0" algn="l" rtl="0">
              <a:spcBef>
                <a:spcPts val="0"/>
              </a:spcBef>
              <a:spcAft>
                <a:spcPts val="16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püf noktaları</a:t>
            </a:r>
            <a:endParaRPr sz="3600">
              <a:latin typeface="Lobster"/>
              <a:ea typeface="Lobster"/>
              <a:cs typeface="Lobster"/>
              <a:sym typeface="Lobster"/>
            </a:endParaRPr>
          </a:p>
          <a:p>
            <a:pPr marL="0" lvl="0" indent="0" algn="l" rtl="0">
              <a:spcBef>
                <a:spcPts val="0"/>
              </a:spcBef>
              <a:spcAft>
                <a:spcPts val="0"/>
              </a:spcAft>
              <a:buNone/>
            </a:pPr>
            <a:endParaRPr/>
          </a:p>
        </p:txBody>
      </p:sp>
      <p:sp>
        <p:nvSpPr>
          <p:cNvPr id="359" name="Google Shape;359;p46"/>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Autofit/>
          </a:bodyPr>
          <a:lstStyle/>
          <a:p>
            <a:pPr marL="342900" lvl="0" indent="-279400" algn="just" rtl="0">
              <a:lnSpc>
                <a:spcPct val="100000"/>
              </a:lnSpc>
              <a:spcBef>
                <a:spcPts val="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Ders  çalışmanızı zorlaştıran bazı  etkenler olabilir. Örneğin eviniz kalabalık olabilir, küçük kardeşiniz rahatsız ediyor olabilir, anne- babanıza yardım etmeniz gerekebilir veya ders çalışabileceğiniz ayrı bir oda olmayabilir Böyle durumlarda  ailenizle  uygun  bir dilde  konuşun  ve bu  olumsuzlukların  başarınızı  etkilediğini belirtin.</a:t>
            </a:r>
            <a:endParaRPr sz="1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püf noktaları</a:t>
            </a:r>
            <a:endParaRPr sz="3600">
              <a:latin typeface="Lobster"/>
              <a:ea typeface="Lobster"/>
              <a:cs typeface="Lobster"/>
              <a:sym typeface="Lobster"/>
            </a:endParaRPr>
          </a:p>
          <a:p>
            <a:pPr marL="0" lvl="0" indent="0" algn="l" rtl="0">
              <a:spcBef>
                <a:spcPts val="0"/>
              </a:spcBef>
              <a:spcAft>
                <a:spcPts val="0"/>
              </a:spcAft>
              <a:buNone/>
            </a:pPr>
            <a:endParaRPr/>
          </a:p>
        </p:txBody>
      </p:sp>
      <p:sp>
        <p:nvSpPr>
          <p:cNvPr id="365" name="Google Shape;365;p47"/>
          <p:cNvSpPr txBox="1">
            <a:spLocks noGrp="1"/>
          </p:cNvSpPr>
          <p:nvPr>
            <p:ph type="body" idx="1"/>
          </p:nvPr>
        </p:nvSpPr>
        <p:spPr>
          <a:xfrm>
            <a:off x="1297500" y="1567550"/>
            <a:ext cx="7164300" cy="2198100"/>
          </a:xfrm>
          <a:prstGeom prst="rect">
            <a:avLst/>
          </a:prstGeom>
        </p:spPr>
        <p:txBody>
          <a:bodyPr spcFirstLastPara="1" wrap="square" lIns="91425" tIns="91425" rIns="91425" bIns="91425" anchor="t" anchorCtr="0">
            <a:noAutofit/>
          </a:bodyPr>
          <a:lstStyle/>
          <a:p>
            <a:pPr marL="342900" lvl="0" indent="-254000" algn="just" rtl="0">
              <a:lnSpc>
                <a:spcPct val="100000"/>
              </a:lnSpc>
              <a:spcBef>
                <a:spcPts val="0"/>
              </a:spcBef>
              <a:spcAft>
                <a:spcPts val="0"/>
              </a:spcAft>
              <a:buClr>
                <a:srgbClr val="FF0000"/>
              </a:buClr>
              <a:buSzPts val="1800"/>
              <a:buFont typeface="Tahoma"/>
              <a:buChar char="•"/>
            </a:pPr>
            <a:r>
              <a:rPr lang="tr" sz="1800" b="1">
                <a:solidFill>
                  <a:srgbClr val="FFFF00"/>
                </a:solidFill>
                <a:latin typeface="Tahoma"/>
                <a:ea typeface="Tahoma"/>
                <a:cs typeface="Tahoma"/>
                <a:sym typeface="Tahoma"/>
              </a:rPr>
              <a:t>Yaşadığınız zorlukları arkadaşlarınızla ve  öğretmenlerinizle  paylaşmaktan  çekinmeyin. Unutmayın ki okul ortamında  sizi  en  başta anlaması gerekenler öğretmenlerdir, bu nedenle öğretmenlerinizle sıkıntılarınızı  paylaşın.</a:t>
            </a:r>
            <a:endParaRPr sz="1800"/>
          </a:p>
          <a:p>
            <a:pPr marL="0" lvl="0" indent="0" algn="l" rtl="0">
              <a:spcBef>
                <a:spcPts val="0"/>
              </a:spcBef>
              <a:spcAft>
                <a:spcPts val="160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48"/>
          <p:cNvSpPr txBox="1">
            <a:spLocks noGrp="1"/>
          </p:cNvSpPr>
          <p:nvPr>
            <p:ph type="body" idx="1"/>
          </p:nvPr>
        </p:nvSpPr>
        <p:spPr>
          <a:xfrm>
            <a:off x="812725" y="1918900"/>
            <a:ext cx="7490400" cy="27486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Clr>
                <a:srgbClr val="FFFF00"/>
              </a:buClr>
              <a:buSzPts val="2400"/>
              <a:buFont typeface="Tahoma"/>
              <a:buNone/>
            </a:pPr>
            <a:r>
              <a:rPr lang="tr" sz="2400" b="1">
                <a:solidFill>
                  <a:srgbClr val="FFFF00"/>
                </a:solidFill>
                <a:latin typeface="Tahoma"/>
                <a:ea typeface="Tahoma"/>
                <a:cs typeface="Tahoma"/>
                <a:sym typeface="Tahoma"/>
              </a:rPr>
              <a:t>Yalnız olduğunuzda, </a:t>
            </a:r>
            <a:endParaRPr sz="1400">
              <a:solidFill>
                <a:srgbClr val="000000"/>
              </a:solidFill>
              <a:latin typeface="Arial"/>
              <a:ea typeface="Arial"/>
              <a:cs typeface="Arial"/>
              <a:sym typeface="Arial"/>
            </a:endParaRPr>
          </a:p>
          <a:p>
            <a:pPr marL="0" lvl="0" indent="0" algn="r" rtl="0">
              <a:spcBef>
                <a:spcPts val="1200"/>
              </a:spcBef>
              <a:spcAft>
                <a:spcPts val="0"/>
              </a:spcAft>
              <a:buClr>
                <a:srgbClr val="FFFF00"/>
              </a:buClr>
              <a:buSzPts val="2400"/>
              <a:buFont typeface="Tahoma"/>
              <a:buNone/>
            </a:pPr>
            <a:r>
              <a:rPr lang="tr" sz="2400" b="1">
                <a:solidFill>
                  <a:srgbClr val="FFFF00"/>
                </a:solidFill>
                <a:latin typeface="Tahoma"/>
                <a:ea typeface="Tahoma"/>
                <a:cs typeface="Tahoma"/>
                <a:sym typeface="Tahoma"/>
              </a:rPr>
              <a:t>kimsenin sizi anlamadığına </a:t>
            </a:r>
            <a:endParaRPr sz="1400">
              <a:solidFill>
                <a:srgbClr val="000000"/>
              </a:solidFill>
              <a:latin typeface="Arial"/>
              <a:ea typeface="Arial"/>
              <a:cs typeface="Arial"/>
              <a:sym typeface="Arial"/>
            </a:endParaRPr>
          </a:p>
          <a:p>
            <a:pPr marL="0" lvl="0" indent="0" algn="r" rtl="0">
              <a:spcBef>
                <a:spcPts val="1200"/>
              </a:spcBef>
              <a:spcAft>
                <a:spcPts val="0"/>
              </a:spcAft>
              <a:buClr>
                <a:srgbClr val="FFFF00"/>
              </a:buClr>
              <a:buSzPts val="2400"/>
              <a:buFont typeface="Tahoma"/>
              <a:buNone/>
            </a:pPr>
            <a:r>
              <a:rPr lang="tr" sz="2400" b="1">
                <a:solidFill>
                  <a:srgbClr val="FFFF00"/>
                </a:solidFill>
                <a:latin typeface="Tahoma"/>
                <a:ea typeface="Tahoma"/>
                <a:cs typeface="Tahoma"/>
                <a:sym typeface="Tahoma"/>
              </a:rPr>
              <a:t>karar  vermeden önce </a:t>
            </a:r>
            <a:endParaRPr sz="1400">
              <a:solidFill>
                <a:srgbClr val="000000"/>
              </a:solidFill>
              <a:latin typeface="Arial"/>
              <a:ea typeface="Arial"/>
              <a:cs typeface="Arial"/>
              <a:sym typeface="Arial"/>
            </a:endParaRPr>
          </a:p>
          <a:p>
            <a:pPr marL="0" lvl="0" indent="0" algn="r" rtl="0">
              <a:spcBef>
                <a:spcPts val="1200"/>
              </a:spcBef>
              <a:spcAft>
                <a:spcPts val="0"/>
              </a:spcAft>
              <a:buClr>
                <a:srgbClr val="FFFF00"/>
              </a:buClr>
              <a:buSzPts val="2400"/>
              <a:buFont typeface="Tahoma"/>
              <a:buNone/>
            </a:pPr>
            <a:r>
              <a:rPr lang="tr" sz="2400" b="1">
                <a:solidFill>
                  <a:srgbClr val="FFFF00"/>
                </a:solidFill>
                <a:latin typeface="Tahoma"/>
                <a:ea typeface="Tahoma"/>
                <a:cs typeface="Tahoma"/>
                <a:sym typeface="Tahoma"/>
              </a:rPr>
              <a:t>okulumuzun </a:t>
            </a:r>
            <a:r>
              <a:rPr lang="tr" sz="3600" u="sng">
                <a:solidFill>
                  <a:schemeClr val="accent6"/>
                </a:solidFill>
                <a:latin typeface="EB Garamond"/>
                <a:ea typeface="EB Garamond"/>
                <a:cs typeface="EB Garamond"/>
                <a:sym typeface="EB Garamond"/>
              </a:rPr>
              <a:t>Rehberlik Servisi</a:t>
            </a:r>
            <a:r>
              <a:rPr lang="tr" sz="2400" b="1">
                <a:solidFill>
                  <a:srgbClr val="FFFF00"/>
                </a:solidFill>
                <a:latin typeface="Tahoma"/>
                <a:ea typeface="Tahoma"/>
                <a:cs typeface="Tahoma"/>
                <a:sym typeface="Tahoma"/>
              </a:rPr>
              <a:t>nin </a:t>
            </a:r>
            <a:endParaRPr sz="1400">
              <a:solidFill>
                <a:srgbClr val="000000"/>
              </a:solidFill>
              <a:latin typeface="Arial"/>
              <a:ea typeface="Arial"/>
              <a:cs typeface="Arial"/>
              <a:sym typeface="Arial"/>
            </a:endParaRPr>
          </a:p>
          <a:p>
            <a:pPr marL="0" lvl="0" indent="0" algn="r" rtl="0">
              <a:spcBef>
                <a:spcPts val="1200"/>
              </a:spcBef>
              <a:spcAft>
                <a:spcPts val="0"/>
              </a:spcAft>
              <a:buClr>
                <a:srgbClr val="FFFF00"/>
              </a:buClr>
              <a:buSzPts val="2400"/>
              <a:buFont typeface="Tahoma"/>
              <a:buNone/>
            </a:pPr>
            <a:r>
              <a:rPr lang="tr" sz="2400" b="1">
                <a:solidFill>
                  <a:srgbClr val="FFFF00"/>
                </a:solidFill>
                <a:latin typeface="Tahoma"/>
                <a:ea typeface="Tahoma"/>
                <a:cs typeface="Tahoma"/>
                <a:sym typeface="Tahoma"/>
              </a:rPr>
              <a:t>sizler için olduğunu unutmayın.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41B47"/>
        </a:solidFill>
        <a:effectLst/>
      </p:bgPr>
    </p:bg>
    <p:spTree>
      <p:nvGrpSpPr>
        <p:cNvPr id="1" name="Shape 374"/>
        <p:cNvGrpSpPr/>
        <p:nvPr/>
      </p:nvGrpSpPr>
      <p:grpSpPr>
        <a:xfrm>
          <a:off x="0" y="0"/>
          <a:ext cx="0" cy="0"/>
          <a:chOff x="0" y="0"/>
          <a:chExt cx="0" cy="0"/>
        </a:xfrm>
      </p:grpSpPr>
      <p:sp>
        <p:nvSpPr>
          <p:cNvPr id="375" name="Google Shape;375;p49"/>
          <p:cNvSpPr txBox="1"/>
          <p:nvPr/>
        </p:nvSpPr>
        <p:spPr>
          <a:xfrm>
            <a:off x="2484437" y="1600200"/>
            <a:ext cx="4032300" cy="3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sp>
        <p:nvSpPr>
          <p:cNvPr id="376" name="Google Shape;376;p49"/>
          <p:cNvSpPr txBox="1">
            <a:spLocks noGrp="1"/>
          </p:cNvSpPr>
          <p:nvPr>
            <p:ph type="body" idx="1"/>
          </p:nvPr>
        </p:nvSpPr>
        <p:spPr>
          <a:xfrm>
            <a:off x="689700" y="2055975"/>
            <a:ext cx="7764600" cy="193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 sz="5500">
                <a:latin typeface="Lobster"/>
                <a:ea typeface="Lobster"/>
                <a:cs typeface="Lobster"/>
                <a:sym typeface="Lobster"/>
              </a:rPr>
              <a:t>hepinize başarılar dilerim...</a:t>
            </a:r>
            <a:endParaRPr sz="5500">
              <a:latin typeface="Lobster"/>
              <a:ea typeface="Lobster"/>
              <a:cs typeface="Lobster"/>
              <a:sym typeface="Lobst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Niçin Ders Çalışmalıyız?</a:t>
            </a:r>
            <a:endParaRPr sz="3600"/>
          </a:p>
        </p:txBody>
      </p:sp>
      <p:sp>
        <p:nvSpPr>
          <p:cNvPr id="157" name="Google Shape;157;p17"/>
          <p:cNvSpPr txBox="1">
            <a:spLocks noGrp="1"/>
          </p:cNvSpPr>
          <p:nvPr>
            <p:ph type="body" idx="1"/>
          </p:nvPr>
        </p:nvSpPr>
        <p:spPr>
          <a:xfrm>
            <a:off x="1297500" y="1702475"/>
            <a:ext cx="7359300" cy="3094800"/>
          </a:xfrm>
          <a:prstGeom prst="rect">
            <a:avLst/>
          </a:prstGeom>
        </p:spPr>
        <p:txBody>
          <a:bodyPr spcFirstLastPara="1" wrap="square" lIns="91425" tIns="91425" rIns="91425" bIns="91425" anchor="t" anchorCtr="0">
            <a:noAutofit/>
          </a:bodyPr>
          <a:lstStyle/>
          <a:p>
            <a:pPr marL="342900" lvl="0" indent="-298450" algn="l" rtl="0">
              <a:lnSpc>
                <a:spcPct val="100000"/>
              </a:lnSpc>
              <a:spcBef>
                <a:spcPts val="0"/>
              </a:spcBef>
              <a:spcAft>
                <a:spcPts val="0"/>
              </a:spcAft>
              <a:buClr>
                <a:srgbClr val="FF0000"/>
              </a:buClr>
              <a:buSzPts val="2100"/>
              <a:buFont typeface="Tahoma"/>
              <a:buChar char="•"/>
            </a:pPr>
            <a:r>
              <a:rPr lang="tr" sz="2100" b="1">
                <a:solidFill>
                  <a:srgbClr val="FFFF00"/>
                </a:solidFill>
                <a:latin typeface="Tahoma"/>
                <a:ea typeface="Tahoma"/>
                <a:cs typeface="Tahoma"/>
                <a:sym typeface="Tahoma"/>
              </a:rPr>
              <a:t>Çağdaş sanayi ve iş dünyası da eğitimli personelle çalışmak ister.</a:t>
            </a:r>
            <a:endParaRPr sz="2100" b="1">
              <a:solidFill>
                <a:srgbClr val="FFFF00"/>
              </a:solidFill>
              <a:latin typeface="Tahoma"/>
              <a:ea typeface="Tahoma"/>
              <a:cs typeface="Tahoma"/>
              <a:sym typeface="Tahoma"/>
            </a:endParaRPr>
          </a:p>
          <a:p>
            <a:pPr marL="342900" lvl="0" indent="0" algn="l" rtl="0">
              <a:lnSpc>
                <a:spcPct val="100000"/>
              </a:lnSpc>
              <a:spcBef>
                <a:spcPts val="0"/>
              </a:spcBef>
              <a:spcAft>
                <a:spcPts val="0"/>
              </a:spcAft>
              <a:buNone/>
            </a:pPr>
            <a:endParaRPr sz="2100" b="1">
              <a:solidFill>
                <a:srgbClr val="FFFF00"/>
              </a:solidFill>
              <a:latin typeface="Tahoma"/>
              <a:ea typeface="Tahoma"/>
              <a:cs typeface="Tahoma"/>
              <a:sym typeface="Tahoma"/>
            </a:endParaRPr>
          </a:p>
          <a:p>
            <a:pPr marL="342900" lvl="0" indent="-298450" algn="l" rtl="0">
              <a:lnSpc>
                <a:spcPct val="100000"/>
              </a:lnSpc>
              <a:spcBef>
                <a:spcPts val="560"/>
              </a:spcBef>
              <a:spcAft>
                <a:spcPts val="0"/>
              </a:spcAft>
              <a:buClr>
                <a:srgbClr val="FF0000"/>
              </a:buClr>
              <a:buSzPts val="2100"/>
              <a:buFont typeface="Tahoma"/>
              <a:buChar char="•"/>
            </a:pPr>
            <a:r>
              <a:rPr lang="tr" sz="2100" b="1">
                <a:solidFill>
                  <a:srgbClr val="FFFF00"/>
                </a:solidFill>
                <a:latin typeface="Tahoma"/>
                <a:ea typeface="Tahoma"/>
                <a:cs typeface="Tahoma"/>
                <a:sym typeface="Tahoma"/>
              </a:rPr>
              <a:t>Yaşadığımız toplumda saygı gören, meslek sahibi bir birey olmanın yolu büyük oranda eğitimden geçmektedir. Rahatlıkla diyebiliriz ki bir çok insanın  eğitim görme nedeni  iyi bir meslek sahibi olabilme, bu sayede mutlu bir hayat sürdürebilme isteğidir.</a:t>
            </a:r>
            <a:endParaRPr sz="2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Niçin Ders Çalışmalıyız?</a:t>
            </a:r>
            <a:endParaRPr/>
          </a:p>
        </p:txBody>
      </p:sp>
      <p:sp>
        <p:nvSpPr>
          <p:cNvPr id="163" name="Google Shape;163;p18"/>
          <p:cNvSpPr txBox="1">
            <a:spLocks noGrp="1"/>
          </p:cNvSpPr>
          <p:nvPr>
            <p:ph type="body" idx="1"/>
          </p:nvPr>
        </p:nvSpPr>
        <p:spPr>
          <a:xfrm>
            <a:off x="1297500" y="1972550"/>
            <a:ext cx="6616200" cy="2415900"/>
          </a:xfrm>
          <a:prstGeom prst="rect">
            <a:avLst/>
          </a:prstGeom>
        </p:spPr>
        <p:txBody>
          <a:bodyPr spcFirstLastPara="1" wrap="square" lIns="91425" tIns="91425" rIns="91425" bIns="91425" anchor="t" anchorCtr="0">
            <a:noAutofit/>
          </a:bodyPr>
          <a:lstStyle/>
          <a:p>
            <a:pPr marL="342900" lvl="0" indent="-273050" algn="just" rtl="0">
              <a:lnSpc>
                <a:spcPct val="100000"/>
              </a:lnSpc>
              <a:spcBef>
                <a:spcPts val="0"/>
              </a:spcBef>
              <a:spcAft>
                <a:spcPts val="0"/>
              </a:spcAft>
              <a:buClr>
                <a:srgbClr val="FF0000"/>
              </a:buClr>
              <a:buSzPts val="2100"/>
              <a:buFont typeface="Tahoma"/>
              <a:buChar char="•"/>
            </a:pPr>
            <a:r>
              <a:rPr lang="tr" sz="2100" b="1">
                <a:solidFill>
                  <a:srgbClr val="FFFF00"/>
                </a:solidFill>
                <a:latin typeface="Tahoma"/>
                <a:ea typeface="Tahoma"/>
                <a:cs typeface="Tahoma"/>
                <a:sym typeface="Tahoma"/>
              </a:rPr>
              <a:t>İşsizlik ülkemizin önemli bir sorunudur. İşte bu koşullarda eğitimi yetersiz insanların iş bulma şansı çok az olmaktadır, iş bulabilen eğitimsiz bireylerin çoğu niteliksiz eleman olarak değerlendirildiklerinden düşük ücretle çalıştırılmaktadırlar.</a:t>
            </a:r>
            <a:endParaRPr sz="2100"/>
          </a:p>
          <a:p>
            <a:pPr marL="0" lvl="0" indent="0" algn="l" rtl="0">
              <a:spcBef>
                <a:spcPts val="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9"/>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Niçin Ders Çalışmalıyız?</a:t>
            </a:r>
            <a:endParaRPr/>
          </a:p>
        </p:txBody>
      </p:sp>
      <p:sp>
        <p:nvSpPr>
          <p:cNvPr id="169" name="Google Shape;169;p19"/>
          <p:cNvSpPr txBox="1">
            <a:spLocks noGrp="1"/>
          </p:cNvSpPr>
          <p:nvPr>
            <p:ph type="body" idx="1"/>
          </p:nvPr>
        </p:nvSpPr>
        <p:spPr>
          <a:xfrm>
            <a:off x="1297500" y="1972550"/>
            <a:ext cx="5368200" cy="2415900"/>
          </a:xfrm>
          <a:prstGeom prst="rect">
            <a:avLst/>
          </a:prstGeom>
        </p:spPr>
        <p:txBody>
          <a:bodyPr spcFirstLastPara="1" wrap="square" lIns="91425" tIns="91425" rIns="91425" bIns="91425" anchor="t" anchorCtr="0">
            <a:noAutofit/>
          </a:bodyPr>
          <a:lstStyle/>
          <a:p>
            <a:pPr marL="342900" lvl="0" indent="-279400" algn="just" rtl="0">
              <a:lnSpc>
                <a:spcPct val="100000"/>
              </a:lnSpc>
              <a:spcBef>
                <a:spcPts val="640"/>
              </a:spcBef>
              <a:spcAft>
                <a:spcPts val="0"/>
              </a:spcAft>
              <a:buClr>
                <a:schemeClr val="accent1"/>
              </a:buClr>
              <a:buSzPts val="2200"/>
              <a:buFont typeface="Tahoma"/>
              <a:buChar char="•"/>
            </a:pPr>
            <a:r>
              <a:rPr lang="tr" sz="2200" b="1">
                <a:solidFill>
                  <a:srgbClr val="FFFF00"/>
                </a:solidFill>
                <a:latin typeface="Tahoma"/>
                <a:ea typeface="Tahoma"/>
                <a:cs typeface="Tahoma"/>
                <a:sym typeface="Tahoma"/>
              </a:rPr>
              <a:t>Eğitim bize sadece meslek sahibi olabilmemizin yolunu açmakla kalmaz. Hayata bakışımızı etkiler, ufkumuzu genişletir, yaşamamızı anlamlı ve değerli bulmamızın aracı olur.</a:t>
            </a:r>
            <a:endParaRPr sz="2200"/>
          </a:p>
          <a:p>
            <a:pPr marL="0" lvl="0" indent="0" algn="l" rtl="0">
              <a:spcBef>
                <a:spcPts val="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body" idx="1"/>
          </p:nvPr>
        </p:nvSpPr>
        <p:spPr>
          <a:xfrm>
            <a:off x="812725" y="3715150"/>
            <a:ext cx="7779000" cy="1113900"/>
          </a:xfrm>
          <a:prstGeom prst="rect">
            <a:avLst/>
          </a:prstGeom>
        </p:spPr>
        <p:txBody>
          <a:bodyPr spcFirstLastPara="1" wrap="square" lIns="91425" tIns="91425" rIns="91425" bIns="91425" anchor="ctr" anchorCtr="0">
            <a:noAutofit/>
          </a:bodyPr>
          <a:lstStyle/>
          <a:p>
            <a:pPr marL="342900" lvl="0" indent="-298450" algn="l" rtl="0">
              <a:lnSpc>
                <a:spcPct val="80000"/>
              </a:lnSpc>
              <a:spcBef>
                <a:spcPts val="640"/>
              </a:spcBef>
              <a:spcAft>
                <a:spcPts val="0"/>
              </a:spcAft>
              <a:buClr>
                <a:srgbClr val="FF0000"/>
              </a:buClr>
              <a:buSzPts val="2500"/>
              <a:buFont typeface="Tahoma"/>
              <a:buChar char="•"/>
            </a:pPr>
            <a:r>
              <a:rPr lang="tr" sz="2500" b="1">
                <a:solidFill>
                  <a:srgbClr val="FFFF00"/>
                </a:solidFill>
                <a:latin typeface="Tahoma"/>
                <a:ea typeface="Tahoma"/>
                <a:cs typeface="Tahoma"/>
                <a:sym typeface="Tahoma"/>
              </a:rPr>
              <a:t>Eğitim, </a:t>
            </a:r>
            <a:r>
              <a:rPr lang="tr" sz="2500" b="1" u="sng">
                <a:solidFill>
                  <a:srgbClr val="FFFF00"/>
                </a:solidFill>
                <a:latin typeface="Tahoma"/>
                <a:ea typeface="Tahoma"/>
                <a:cs typeface="Tahoma"/>
                <a:sym typeface="Tahoma"/>
              </a:rPr>
              <a:t>gelecekteki hedeflerimize</a:t>
            </a:r>
            <a:r>
              <a:rPr lang="tr" sz="2500" b="1">
                <a:solidFill>
                  <a:srgbClr val="FFFF00"/>
                </a:solidFill>
                <a:latin typeface="Tahoma"/>
                <a:ea typeface="Tahoma"/>
                <a:cs typeface="Tahoma"/>
                <a:sym typeface="Tahoma"/>
              </a:rPr>
              <a:t> ulaşmamızı sağlayabilecek en önemli araçtır. </a:t>
            </a:r>
            <a:endParaRPr sz="2500"/>
          </a:p>
        </p:txBody>
      </p:sp>
      <p:pic>
        <p:nvPicPr>
          <p:cNvPr id="175" name="Google Shape;175;p20"/>
          <p:cNvPicPr preferRelativeResize="0"/>
          <p:nvPr/>
        </p:nvPicPr>
        <p:blipFill>
          <a:blip r:embed="rId3">
            <a:alphaModFix/>
          </a:blip>
          <a:stretch>
            <a:fillRect/>
          </a:stretch>
        </p:blipFill>
        <p:spPr>
          <a:xfrm>
            <a:off x="152400" y="152400"/>
            <a:ext cx="2753508" cy="1824199"/>
          </a:xfrm>
          <a:prstGeom prst="rect">
            <a:avLst/>
          </a:prstGeom>
          <a:noFill/>
          <a:ln>
            <a:noFill/>
          </a:ln>
        </p:spPr>
      </p:pic>
      <p:pic>
        <p:nvPicPr>
          <p:cNvPr id="176" name="Google Shape;176;p20"/>
          <p:cNvPicPr preferRelativeResize="0"/>
          <p:nvPr/>
        </p:nvPicPr>
        <p:blipFill>
          <a:blip r:embed="rId4">
            <a:alphaModFix/>
          </a:blip>
          <a:stretch>
            <a:fillRect/>
          </a:stretch>
        </p:blipFill>
        <p:spPr>
          <a:xfrm>
            <a:off x="2905900" y="1976600"/>
            <a:ext cx="3505175" cy="1738550"/>
          </a:xfrm>
          <a:prstGeom prst="rect">
            <a:avLst/>
          </a:prstGeom>
          <a:noFill/>
          <a:ln>
            <a:noFill/>
          </a:ln>
        </p:spPr>
      </p:pic>
      <p:pic>
        <p:nvPicPr>
          <p:cNvPr id="177" name="Google Shape;177;p20"/>
          <p:cNvPicPr preferRelativeResize="0"/>
          <p:nvPr/>
        </p:nvPicPr>
        <p:blipFill>
          <a:blip r:embed="rId5">
            <a:alphaModFix/>
          </a:blip>
          <a:stretch>
            <a:fillRect/>
          </a:stretch>
        </p:blipFill>
        <p:spPr>
          <a:xfrm>
            <a:off x="6411075" y="0"/>
            <a:ext cx="2732926" cy="1976601"/>
          </a:xfrm>
          <a:prstGeom prst="rect">
            <a:avLst/>
          </a:prstGeom>
          <a:noFill/>
          <a:ln>
            <a:noFill/>
          </a:ln>
        </p:spPr>
      </p:pic>
      <p:sp>
        <p:nvSpPr>
          <p:cNvPr id="178" name="Google Shape;178;p20"/>
          <p:cNvSpPr txBox="1"/>
          <p:nvPr/>
        </p:nvSpPr>
        <p:spPr>
          <a:xfrm>
            <a:off x="152400" y="2055950"/>
            <a:ext cx="2733000"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1800">
                <a:solidFill>
                  <a:schemeClr val="lt1"/>
                </a:solidFill>
              </a:rPr>
              <a:t>Mutlu Bir İş Hayatı</a:t>
            </a:r>
            <a:endParaRPr sz="1800">
              <a:solidFill>
                <a:schemeClr val="lt1"/>
              </a:solidFill>
            </a:endParaRPr>
          </a:p>
        </p:txBody>
      </p:sp>
      <p:sp>
        <p:nvSpPr>
          <p:cNvPr id="179" name="Google Shape;179;p20"/>
          <p:cNvSpPr txBox="1"/>
          <p:nvPr/>
        </p:nvSpPr>
        <p:spPr>
          <a:xfrm>
            <a:off x="6431575" y="1976600"/>
            <a:ext cx="26145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1800">
                <a:solidFill>
                  <a:schemeClr val="lt1"/>
                </a:solidFill>
              </a:rPr>
              <a:t>Mutlu Bir Aile Hayatı</a:t>
            </a:r>
            <a:endParaRPr sz="1800">
              <a:solidFill>
                <a:schemeClr val="lt1"/>
              </a:solidFill>
            </a:endParaRPr>
          </a:p>
        </p:txBody>
      </p:sp>
      <p:sp>
        <p:nvSpPr>
          <p:cNvPr id="180" name="Google Shape;180;p20"/>
          <p:cNvSpPr txBox="1"/>
          <p:nvPr/>
        </p:nvSpPr>
        <p:spPr>
          <a:xfrm>
            <a:off x="2905900" y="1491800"/>
            <a:ext cx="35052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tr" sz="1800">
                <a:solidFill>
                  <a:schemeClr val="lt1"/>
                </a:solidFill>
              </a:rPr>
              <a:t>Daha Yaşanılabilir Bir Dünya</a:t>
            </a:r>
            <a:endParaRPr sz="1800">
              <a:solidFill>
                <a:schemeClr val="l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1"/>
          <p:cNvSpPr txBox="1">
            <a:spLocks noGrp="1"/>
          </p:cNvSpPr>
          <p:nvPr>
            <p:ph type="body" idx="1"/>
          </p:nvPr>
        </p:nvSpPr>
        <p:spPr>
          <a:xfrm>
            <a:off x="1297500" y="1972550"/>
            <a:ext cx="5764800" cy="2415900"/>
          </a:xfrm>
          <a:prstGeom prst="rect">
            <a:avLst/>
          </a:prstGeom>
        </p:spPr>
        <p:txBody>
          <a:bodyPr spcFirstLastPara="1" wrap="square" lIns="91425" tIns="91425" rIns="91425" bIns="91425" anchor="t" anchorCtr="0">
            <a:noAutofit/>
          </a:bodyPr>
          <a:lstStyle/>
          <a:p>
            <a:pPr marL="342900" lvl="0" indent="-292100" algn="l" rtl="0">
              <a:lnSpc>
                <a:spcPct val="90000"/>
              </a:lnSpc>
              <a:spcBef>
                <a:spcPts val="640"/>
              </a:spcBef>
              <a:spcAft>
                <a:spcPts val="0"/>
              </a:spcAft>
              <a:buClr>
                <a:srgbClr val="FF0000"/>
              </a:buClr>
              <a:buSzPts val="2400"/>
              <a:buFont typeface="Tahoma"/>
              <a:buChar char="•"/>
            </a:pPr>
            <a:r>
              <a:rPr lang="tr" sz="2400" b="1">
                <a:solidFill>
                  <a:srgbClr val="FFFF00"/>
                </a:solidFill>
                <a:latin typeface="Tahoma"/>
                <a:ea typeface="Tahoma"/>
                <a:cs typeface="Tahoma"/>
                <a:sym typeface="Tahoma"/>
              </a:rPr>
              <a:t>Koşullarımız nasıl olursa olsun gayret etmeli ve ders çalışmalıyız, </a:t>
            </a:r>
            <a:r>
              <a:rPr lang="tr" sz="2400" b="1" u="sng">
                <a:solidFill>
                  <a:srgbClr val="FFFF00"/>
                </a:solidFill>
                <a:latin typeface="Tahoma"/>
                <a:ea typeface="Tahoma"/>
                <a:cs typeface="Tahoma"/>
                <a:sym typeface="Tahoma"/>
              </a:rPr>
              <a:t>çünkü :</a:t>
            </a:r>
            <a:endParaRPr sz="2400"/>
          </a:p>
          <a:p>
            <a:pPr marL="342900" lvl="0" indent="0" algn="l" rtl="0">
              <a:lnSpc>
                <a:spcPct val="90000"/>
              </a:lnSpc>
              <a:spcBef>
                <a:spcPts val="640"/>
              </a:spcBef>
              <a:spcAft>
                <a:spcPts val="0"/>
              </a:spcAft>
              <a:buNone/>
            </a:pPr>
            <a:r>
              <a:rPr lang="tr" sz="2400" b="1">
                <a:solidFill>
                  <a:srgbClr val="FFFF00"/>
                </a:solidFill>
                <a:latin typeface="Tahoma"/>
                <a:ea typeface="Tahoma"/>
                <a:cs typeface="Tahoma"/>
                <a:sym typeface="Tahoma"/>
              </a:rPr>
              <a:t>Ders çalışmak amaç değildir sizi hedeflerinize ulaştıracak bir araçtır.</a:t>
            </a:r>
            <a:r>
              <a:rPr lang="tr" sz="2400">
                <a:solidFill>
                  <a:srgbClr val="FFFF00"/>
                </a:solidFill>
                <a:latin typeface="Tahoma"/>
                <a:ea typeface="Tahoma"/>
                <a:cs typeface="Tahoma"/>
                <a:sym typeface="Tahoma"/>
              </a:rPr>
              <a:t> </a:t>
            </a:r>
            <a:endParaRPr sz="2400"/>
          </a:p>
          <a:p>
            <a:pPr marL="0" lvl="0" indent="0" algn="l" rtl="0">
              <a:spcBef>
                <a:spcPts val="0"/>
              </a:spcBef>
              <a:spcAft>
                <a:spcPts val="1600"/>
              </a:spcAft>
              <a:buNone/>
            </a:pPr>
            <a:endParaRPr/>
          </a:p>
        </p:txBody>
      </p:sp>
      <p:sp>
        <p:nvSpPr>
          <p:cNvPr id="186" name="Google Shape;186;p21"/>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 sz="3600">
                <a:latin typeface="Lobster"/>
                <a:ea typeface="Lobster"/>
                <a:cs typeface="Lobster"/>
                <a:sym typeface="Lobster"/>
              </a:rPr>
              <a:t>Niçin Ders Çalışmalıyız?</a:t>
            </a:r>
            <a:endParaRPr/>
          </a:p>
        </p:txBody>
      </p:sp>
      <p:pic>
        <p:nvPicPr>
          <p:cNvPr id="187" name="Google Shape;187;p21"/>
          <p:cNvPicPr preferRelativeResize="0"/>
          <p:nvPr/>
        </p:nvPicPr>
        <p:blipFill rotWithShape="1">
          <a:blip r:embed="rId3">
            <a:alphaModFix/>
          </a:blip>
          <a:srcRect/>
          <a:stretch/>
        </p:blipFill>
        <p:spPr>
          <a:xfrm>
            <a:off x="5824987" y="253134"/>
            <a:ext cx="3077766" cy="18359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476125" y="1529350"/>
            <a:ext cx="4934700" cy="167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tr" sz="6000">
                <a:latin typeface="Lobster"/>
                <a:ea typeface="Lobster"/>
                <a:cs typeface="Lobster"/>
                <a:sym typeface="Lobster"/>
              </a:rPr>
              <a:t>Verimli Ders Çalışma Nedir?</a:t>
            </a:r>
            <a:endParaRPr/>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1079</Words>
  <Application>Microsoft Office PowerPoint</Application>
  <PresentationFormat>Ekran Gösterisi (16:9)</PresentationFormat>
  <Paragraphs>109</Paragraphs>
  <Slides>35</Slides>
  <Notes>35</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35</vt:i4>
      </vt:variant>
    </vt:vector>
  </HeadingPairs>
  <TitlesOfParts>
    <vt:vector size="43" baseType="lpstr">
      <vt:lpstr>Lobster</vt:lpstr>
      <vt:lpstr>Arial</vt:lpstr>
      <vt:lpstr>EB Garamond</vt:lpstr>
      <vt:lpstr>Tahoma</vt:lpstr>
      <vt:lpstr>Times New Roman</vt:lpstr>
      <vt:lpstr>Montserrat</vt:lpstr>
      <vt:lpstr>Lato</vt:lpstr>
      <vt:lpstr>Focus</vt:lpstr>
      <vt:lpstr>VERİMLİ DERS ÇALIŞMA TEKNİKLERİ</vt:lpstr>
      <vt:lpstr>Niçin Ders Çalışmalıyız?</vt:lpstr>
      <vt:lpstr>Niçin Ders Çalışmalıyız?</vt:lpstr>
      <vt:lpstr>Niçin Ders Çalışmalıyız?</vt:lpstr>
      <vt:lpstr>Niçin Ders Çalışmalıyız?</vt:lpstr>
      <vt:lpstr>Niçin Ders Çalışmalıyız?</vt:lpstr>
      <vt:lpstr>PowerPoint Sunusu</vt:lpstr>
      <vt:lpstr>Niçin Ders Çalışmalıyız?</vt:lpstr>
      <vt:lpstr>Verimli Ders Çalışma Nedir?</vt:lpstr>
      <vt:lpstr>Verimli Ders Çalışma Nedir?</vt:lpstr>
      <vt:lpstr>Verimli Ders Çalışma Nedir?</vt:lpstr>
      <vt:lpstr>Verimli Ders Çalışma Nedir?</vt:lpstr>
      <vt:lpstr>Verimli Ders Çalışma Nedir?</vt:lpstr>
      <vt:lpstr>Verimli Ders Çalışma… Ama Nasıl? </vt:lpstr>
      <vt:lpstr>Verimli Ders Çalışma… Ama Nasıl?</vt:lpstr>
      <vt:lpstr>Verimli Ders Çalışma… Ama Nasıl?</vt:lpstr>
      <vt:lpstr>Verimli Ders Çalışma… Ama Nasıl?</vt:lpstr>
      <vt:lpstr>Verimli Ders Çalışma… Ama Nasıl?</vt:lpstr>
      <vt:lpstr>Verimli Ders Çalışma… Ama Nasıl?</vt:lpstr>
      <vt:lpstr>Verimli Ders Çalışma… Ama Nasıl?</vt:lpstr>
      <vt:lpstr>Verimli Ders Çalışmayı Etkileyen Faktörler</vt:lpstr>
      <vt:lpstr>1- Ders Çalışma Alışkanlıkları</vt:lpstr>
      <vt:lpstr>2- Çevre</vt:lpstr>
      <vt:lpstr>3- Zihnin Dağılması (İç Sebepler)</vt:lpstr>
      <vt:lpstr>3- Zihnin Dağılması (İç Sebepler)</vt:lpstr>
      <vt:lpstr>3- Zihnin Dağılması (İç Sebepler)</vt:lpstr>
      <vt:lpstr>3- Zihnin Dağılması (İç Sebepler)</vt:lpstr>
      <vt:lpstr>püf noktaları</vt:lpstr>
      <vt:lpstr>püf noktaları </vt:lpstr>
      <vt:lpstr>püf noktaları </vt:lpstr>
      <vt:lpstr>püf noktaları </vt:lpstr>
      <vt:lpstr>püf noktaları </vt:lpstr>
      <vt:lpstr>püf noktaları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VERİMLİ DERS ÇALIŞMA TEKNİKLERİ</dc:title>
  <cp:lastModifiedBy>Windows Kullanıcısı</cp:lastModifiedBy>
  <cp:revision>1</cp:revision>
  <dcterms:modified xsi:type="dcterms:W3CDTF">2018-10-17T08:17:09Z</dcterms:modified>
</cp:coreProperties>
</file>